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2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notesMasterIdLst>
    <p:notesMasterId r:id="rId52"/>
  </p:notesMasterIdLst>
  <p:sldIdLst>
    <p:sldId id="256" r:id="rId2"/>
    <p:sldId id="378" r:id="rId3"/>
    <p:sldId id="427" r:id="rId4"/>
    <p:sldId id="389" r:id="rId5"/>
    <p:sldId id="428" r:id="rId6"/>
    <p:sldId id="434" r:id="rId7"/>
    <p:sldId id="433" r:id="rId8"/>
    <p:sldId id="421" r:id="rId9"/>
    <p:sldId id="422" r:id="rId10"/>
    <p:sldId id="432" r:id="rId11"/>
    <p:sldId id="423" r:id="rId12"/>
    <p:sldId id="388" r:id="rId13"/>
    <p:sldId id="270" r:id="rId14"/>
    <p:sldId id="384" r:id="rId15"/>
    <p:sldId id="429" r:id="rId16"/>
    <p:sldId id="385" r:id="rId17"/>
    <p:sldId id="400" r:id="rId18"/>
    <p:sldId id="415" r:id="rId19"/>
    <p:sldId id="410" r:id="rId20"/>
    <p:sldId id="438" r:id="rId21"/>
    <p:sldId id="411" r:id="rId22"/>
    <p:sldId id="412" r:id="rId23"/>
    <p:sldId id="413" r:id="rId24"/>
    <p:sldId id="430" r:id="rId25"/>
    <p:sldId id="435" r:id="rId26"/>
    <p:sldId id="386" r:id="rId27"/>
    <p:sldId id="425" r:id="rId28"/>
    <p:sldId id="402" r:id="rId29"/>
    <p:sldId id="392" r:id="rId30"/>
    <p:sldId id="416" r:id="rId31"/>
    <p:sldId id="424" r:id="rId32"/>
    <p:sldId id="394" r:id="rId33"/>
    <p:sldId id="393" r:id="rId34"/>
    <p:sldId id="436" r:id="rId35"/>
    <p:sldId id="437" r:id="rId36"/>
    <p:sldId id="396" r:id="rId37"/>
    <p:sldId id="408" r:id="rId38"/>
    <p:sldId id="418" r:id="rId39"/>
    <p:sldId id="419" r:id="rId40"/>
    <p:sldId id="403" r:id="rId41"/>
    <p:sldId id="409" r:id="rId42"/>
    <p:sldId id="426" r:id="rId43"/>
    <p:sldId id="397" r:id="rId44"/>
    <p:sldId id="399" r:id="rId45"/>
    <p:sldId id="405" r:id="rId46"/>
    <p:sldId id="401" r:id="rId47"/>
    <p:sldId id="406" r:id="rId48"/>
    <p:sldId id="383" r:id="rId49"/>
    <p:sldId id="407" r:id="rId50"/>
    <p:sldId id="404" r:id="rId5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270CE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621" autoAdjust="0"/>
    <p:restoredTop sz="94660"/>
  </p:normalViewPr>
  <p:slideViewPr>
    <p:cSldViewPr>
      <p:cViewPr varScale="1">
        <p:scale>
          <a:sx n="82" d="100"/>
          <a:sy n="82" d="100"/>
        </p:scale>
        <p:origin x="1758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notesViewPr>
    <p:cSldViewPr>
      <p:cViewPr varScale="1">
        <p:scale>
          <a:sx n="83" d="100"/>
          <a:sy n="83" d="100"/>
        </p:scale>
        <p:origin x="-1992" y="-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B4FA1C-87D2-433E-8E07-0FADCE514A54}" type="datetimeFigureOut">
              <a:rPr lang="ru-RU" smtClean="0"/>
              <a:pPr/>
              <a:t>28.12.2022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482474-0975-4038-AFD8-484643F344F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4096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482474-0975-4038-AFD8-484643F344F3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6782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482474-0975-4038-AFD8-484643F344F3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48603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07D0A-E044-41A9-8DE1-4819B8242365}" type="datetimeFigureOut">
              <a:rPr lang="ru-RU" smtClean="0"/>
              <a:pPr/>
              <a:t>28.12.2022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F32E4426-761A-4FD1-B827-261E8456A0C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07D0A-E044-41A9-8DE1-4819B8242365}" type="datetimeFigureOut">
              <a:rPr lang="ru-RU" smtClean="0"/>
              <a:pPr/>
              <a:t>28.12.2022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E4426-761A-4FD1-B827-261E8456A0C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07D0A-E044-41A9-8DE1-4819B8242365}" type="datetimeFigureOut">
              <a:rPr lang="ru-RU" smtClean="0"/>
              <a:pPr/>
              <a:t>28.12.2022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E4426-761A-4FD1-B827-261E8456A0C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07D0A-E044-41A9-8DE1-4819B8242365}" type="datetimeFigureOut">
              <a:rPr lang="ru-RU" smtClean="0"/>
              <a:pPr/>
              <a:t>28.12.2022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F32E4426-761A-4FD1-B827-261E8456A0C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07D0A-E044-41A9-8DE1-4819B8242365}" type="datetimeFigureOut">
              <a:rPr lang="ru-RU" smtClean="0"/>
              <a:pPr/>
              <a:t>28.12.2022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E4426-761A-4FD1-B827-261E8456A0C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advClick="0" advTm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07D0A-E044-41A9-8DE1-4819B8242365}" type="datetimeFigureOut">
              <a:rPr lang="ru-RU" smtClean="0"/>
              <a:pPr/>
              <a:t>28.12.2022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E4426-761A-4FD1-B827-261E8456A0C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07D0A-E044-41A9-8DE1-4819B8242365}" type="datetimeFigureOut">
              <a:rPr lang="ru-RU" smtClean="0"/>
              <a:pPr/>
              <a:t>28.12.2022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F32E4426-761A-4FD1-B827-261E8456A0C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  <p:transition advClick="0" advTm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07D0A-E044-41A9-8DE1-4819B8242365}" type="datetimeFigureOut">
              <a:rPr lang="ru-RU" smtClean="0"/>
              <a:pPr/>
              <a:t>28.12.2022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E4426-761A-4FD1-B827-261E8456A0C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07D0A-E044-41A9-8DE1-4819B8242365}" type="datetimeFigureOut">
              <a:rPr lang="ru-RU" smtClean="0"/>
              <a:pPr/>
              <a:t>28.12.2022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E4426-761A-4FD1-B827-261E8456A0C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07D0A-E044-41A9-8DE1-4819B8242365}" type="datetimeFigureOut">
              <a:rPr lang="ru-RU" smtClean="0"/>
              <a:pPr/>
              <a:t>28.12.2022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E4426-761A-4FD1-B827-261E8456A0C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07D0A-E044-41A9-8DE1-4819B8242365}" type="datetimeFigureOut">
              <a:rPr lang="ru-RU" smtClean="0"/>
              <a:pPr/>
              <a:t>28.12.2022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E4426-761A-4FD1-B827-261E8456A0C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</p:spTree>
  </p:cSld>
  <p:clrMapOvr>
    <a:masterClrMapping/>
  </p:clrMapOvr>
  <p:transition advClick="0" advTm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1E207D0A-E044-41A9-8DE1-4819B8242365}" type="datetimeFigureOut">
              <a:rPr lang="ru-RU" smtClean="0"/>
              <a:pPr/>
              <a:t>28.12.2022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F32E4426-761A-4FD1-B827-261E8456A0C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ransition advClick="0" advTm="0"/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hyperlink" Target="https://biblioclub.ru/index.php?page=static_red&amp;id=191" TargetMode="External"/><Relationship Id="rId5" Type="http://schemas.openxmlformats.org/officeDocument/2006/relationships/image" Target="../media/image20.png"/><Relationship Id="rId4" Type="http://schemas.openxmlformats.org/officeDocument/2006/relationships/hyperlink" Target="https://doi.org/10.29039/01917-7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ideas.roscongress.org/improject-16466/ideas/25220" TargetMode="Externa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5" Type="http://schemas.openxmlformats.org/officeDocument/2006/relationships/image" Target="../media/image30.png"/><Relationship Id="rId4" Type="http://schemas.openxmlformats.org/officeDocument/2006/relationships/hyperlink" Target="https://ideas.roscongress.org/improject-16458/ideas/29340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alferovconference.ru/wp-content/uploads/2022/11/2022-11-05-%D0%A1%D0%BF%D0%B8%D1%81%D0%BE%D0%BA-%D0%BB%D0%B0%D1%83%D1%80%D0%B5%D0%B0%D1%82%D0%BE%D0%B2-%D0%92%D0%9D%D0%9F%D0%9A-2022.pdf" TargetMode="External"/><Relationship Id="rId7" Type="http://schemas.openxmlformats.org/officeDocument/2006/relationships/image" Target="../media/image3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6" Type="http://schemas.openxmlformats.org/officeDocument/2006/relationships/hyperlink" Target="https://fasie.ru/upload/docs/%D0%9F%D0%BE%D0%B1%D0%B5%D0%B4%D0%B8%D1%82%D0%B5%D0%BB%D0%B8_%D0%A1%D1%82%D1%83%D0%B4%D0%B5%D0%BD%D1%87%D0%B5%D1%81%D0%BA%D0%B8%D0%B9%20%D1%81%D1%82%D0%B0%D1%80%D1%82%D0%B0%D0%BF%20(%D0%BE%D1%87%D0%B5%D1%80%D0%B5%D0%B4%D1%8C%20II)%20-%202022.pdf" TargetMode="Externa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4" Type="http://schemas.openxmlformats.org/officeDocument/2006/relationships/image" Target="../media/image4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4" Type="http://schemas.openxmlformats.org/officeDocument/2006/relationships/image" Target="../media/image43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hyperlink" Target="http://alferovconference.ru/wp-content/uploads/2022/11/2022-11-05-%D0%A1%D0%BF%D0%B8%D1%81%D0%BE%D0%BA-%D0%BB%D0%B0%D1%83%D1%80%D0%B5%D0%B0%D1%82%D0%BE%D0%B2-%D0%92%D0%9D%D0%9F%D0%9A-2022.pdf" TargetMode="External"/><Relationship Id="rId7" Type="http://schemas.openxmlformats.org/officeDocument/2006/relationships/image" Target="../media/image4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6" Type="http://schemas.openxmlformats.org/officeDocument/2006/relationships/image" Target="../media/image46.jpeg"/><Relationship Id="rId5" Type="http://schemas.openxmlformats.org/officeDocument/2006/relationships/image" Target="../media/image45.png"/><Relationship Id="rId4" Type="http://schemas.openxmlformats.org/officeDocument/2006/relationships/image" Target="../media/image44.jpeg"/><Relationship Id="rId9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alferovconference.ru/wp-content/uploads/2022/11/2022-11-05-%D0%A1%D0%BF%D0%B8%D1%81%D0%BE%D0%BA-%D0%BB%D0%B0%D1%83%D1%80%D0%B5%D0%B0%D1%82%D0%BE%D0%B2-%D0%92%D0%9D%D0%9F%D0%9A-2022.pdf" TargetMode="Externa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4" Type="http://schemas.openxmlformats.org/officeDocument/2006/relationships/image" Target="../media/image5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4" Type="http://schemas.openxmlformats.org/officeDocument/2006/relationships/image" Target="../media/image5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Relationship Id="rId4" Type="http://schemas.openxmlformats.org/officeDocument/2006/relationships/image" Target="../media/image5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Relationship Id="rId4" Type="http://schemas.openxmlformats.org/officeDocument/2006/relationships/image" Target="../media/image5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Relationship Id="rId4" Type="http://schemas.openxmlformats.org/officeDocument/2006/relationships/image" Target="../media/image5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Relationship Id="rId4" Type="http://schemas.openxmlformats.org/officeDocument/2006/relationships/image" Target="../media/image6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8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0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1.xml"/><Relationship Id="rId4" Type="http://schemas.openxmlformats.org/officeDocument/2006/relationships/image" Target="../media/image7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2.xml"/><Relationship Id="rId4" Type="http://schemas.openxmlformats.org/officeDocument/2006/relationships/image" Target="../media/image7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3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7" Type="http://schemas.openxmlformats.org/officeDocument/2006/relationships/image" Target="../media/image8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4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5.xml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6.xml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7.xml"/><Relationship Id="rId5" Type="http://schemas.openxmlformats.org/officeDocument/2006/relationships/image" Target="../media/image92.png"/><Relationship Id="rId4" Type="http://schemas.openxmlformats.org/officeDocument/2006/relationships/image" Target="../media/image9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8.xml"/><Relationship Id="rId4" Type="http://schemas.openxmlformats.org/officeDocument/2006/relationships/image" Target="../media/image94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9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jpeg"/><Relationship Id="rId3" Type="http://schemas.openxmlformats.org/officeDocument/2006/relationships/image" Target="../media/image99.jpeg"/><Relationship Id="rId7" Type="http://schemas.openxmlformats.org/officeDocument/2006/relationships/image" Target="../media/image10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0.xml"/><Relationship Id="rId6" Type="http://schemas.openxmlformats.org/officeDocument/2006/relationships/image" Target="../media/image102.jpeg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1.xml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2.xml"/><Relationship Id="rId6" Type="http://schemas.openxmlformats.org/officeDocument/2006/relationships/image" Target="../media/image111.jpeg"/><Relationship Id="rId5" Type="http://schemas.openxmlformats.org/officeDocument/2006/relationships/image" Target="../media/image110.png"/><Relationship Id="rId4" Type="http://schemas.openxmlformats.org/officeDocument/2006/relationships/image" Target="../media/image109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3.xml"/><Relationship Id="rId5" Type="http://schemas.openxmlformats.org/officeDocument/2006/relationships/image" Target="../media/image114.png"/><Relationship Id="rId4" Type="http://schemas.openxmlformats.org/officeDocument/2006/relationships/image" Target="../media/image113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4.xml"/><Relationship Id="rId6" Type="http://schemas.openxmlformats.org/officeDocument/2006/relationships/image" Target="../media/image118.jpeg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9361" y="332656"/>
            <a:ext cx="880164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i="1" dirty="0">
                <a:solidFill>
                  <a:srgbClr val="0070C0"/>
                </a:solidFill>
              </a:rPr>
              <a:t>ФГБОУ ВО «Ивановский государственный университет»</a:t>
            </a:r>
          </a:p>
          <a:p>
            <a:pPr algn="ctr"/>
            <a:r>
              <a:rPr lang="ru-RU" sz="2800" b="1" i="1" dirty="0">
                <a:solidFill>
                  <a:srgbClr val="0070C0"/>
                </a:solidFill>
              </a:rPr>
              <a:t>ИНСТИТУТ </a:t>
            </a:r>
            <a:r>
              <a:rPr lang="ru-RU" sz="2800" b="1" i="1" dirty="0">
                <a:solidFill>
                  <a:srgbClr val="2270CE"/>
                </a:solidFill>
              </a:rPr>
              <a:t>СОЦИАЛЬНО</a:t>
            </a:r>
            <a:r>
              <a:rPr lang="ru-RU" sz="2800" b="1" i="1" dirty="0">
                <a:solidFill>
                  <a:srgbClr val="0070C0"/>
                </a:solidFill>
              </a:rPr>
              <a:t> - ЭКОНОМИЧЕСКИХ НАУК</a:t>
            </a:r>
          </a:p>
        </p:txBody>
      </p:sp>
      <p:pic>
        <p:nvPicPr>
          <p:cNvPr id="14338" name="Picture 2" descr="Институт социально-экономических наук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545625"/>
            <a:ext cx="3810000" cy="3648076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635896" y="5517232"/>
            <a:ext cx="20882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>
                <a:solidFill>
                  <a:srgbClr val="0070C0"/>
                </a:solidFill>
              </a:rPr>
              <a:t>Иваново 2022 год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3EFA6A8-E074-4C1E-A5F5-CEB2FD75F4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545625"/>
            <a:ext cx="3312368" cy="3294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373936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304800" y="260648"/>
            <a:ext cx="8686800" cy="838200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2270CE"/>
                </a:solidFill>
              </a:rPr>
              <a:t>Научная деятельность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67544" y="1052736"/>
            <a:ext cx="432048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22-23 ноября в Финансовом университете при Правительстве РФ прошел </a:t>
            </a:r>
            <a:r>
              <a:rPr lang="en-US" b="1" dirty="0"/>
              <a:t>VII </a:t>
            </a:r>
            <a:r>
              <a:rPr lang="ru-RU" b="1" dirty="0"/>
              <a:t>Международный форум</a:t>
            </a:r>
            <a:r>
              <a:rPr lang="en-US" b="1" dirty="0"/>
              <a:t> </a:t>
            </a:r>
            <a:r>
              <a:rPr lang="ru-RU" dirty="0"/>
              <a:t>«Экономические бои без правил: рецепты победы»,  на котором </a:t>
            </a:r>
            <a:r>
              <a:rPr lang="ru-RU" dirty="0" err="1"/>
              <a:t>ИвГУ</a:t>
            </a:r>
            <a:r>
              <a:rPr lang="ru-RU" dirty="0"/>
              <a:t> представляли преподаватели нашего института </a:t>
            </a:r>
            <a:r>
              <a:rPr lang="ru-RU" dirty="0">
                <a:solidFill>
                  <a:srgbClr val="FF0000"/>
                </a:solidFill>
              </a:rPr>
              <a:t>Курникова И.В., Бибикова Е.А., Егоров В.Н.</a:t>
            </a:r>
            <a:r>
              <a:rPr lang="ru-RU" dirty="0"/>
              <a:t> 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95536" y="3429000"/>
            <a:ext cx="468052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На конференции обсуждались актуальные проблемы финансов, финансовых рынков, банковской деятельности. Представители </a:t>
            </a:r>
            <a:r>
              <a:rPr lang="ru-RU" dirty="0" err="1"/>
              <a:t>ИвГУ</a:t>
            </a:r>
            <a:r>
              <a:rPr lang="ru-RU" dirty="0"/>
              <a:t> </a:t>
            </a:r>
            <a:r>
              <a:rPr lang="ru-RU" b="1" dirty="0"/>
              <a:t>участвовали в дискуссии </a:t>
            </a:r>
            <a:r>
              <a:rPr lang="ru-RU" dirty="0"/>
              <a:t>«</a:t>
            </a:r>
            <a:r>
              <a:rPr lang="en-US" dirty="0"/>
              <a:t>ESG</a:t>
            </a:r>
            <a:r>
              <a:rPr lang="ru-RU" dirty="0"/>
              <a:t> -повестка: мода или тренд в развитии?»</a:t>
            </a:r>
          </a:p>
          <a:p>
            <a:r>
              <a:rPr lang="ru-RU" dirty="0"/>
              <a:t>Значимым мероприятием конференции стало выступление лауреата Нобелевской премии мира </a:t>
            </a:r>
            <a:r>
              <a:rPr lang="ru-RU" dirty="0">
                <a:solidFill>
                  <a:srgbClr val="FF0000"/>
                </a:solidFill>
              </a:rPr>
              <a:t>Махмуда Юнуса</a:t>
            </a:r>
            <a:r>
              <a:rPr lang="ru-RU" dirty="0"/>
              <a:t> на тему «Экономика тех нет: нет - бедности, нет - безработице, нет - выбросам парниковых газов».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026" name="Picture 2" descr="C:\Users\Ольга\Downloads\IMG_948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1196752"/>
            <a:ext cx="3600400" cy="4464496"/>
          </a:xfrm>
          <a:prstGeom prst="rect">
            <a:avLst/>
          </a:prstGeom>
          <a:noFill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34197291"/>
      </p:ext>
    </p:extLst>
  </p:cSld>
  <p:clrMapOvr>
    <a:masterClrMapping/>
  </p:clrMapOvr>
  <p:transition advClick="0" advTm="14619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304800" y="260648"/>
            <a:ext cx="8686800" cy="838200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2270CE"/>
                </a:solidFill>
              </a:rPr>
              <a:t>Научная деятельность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67544" y="1196752"/>
            <a:ext cx="828092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28 ноября в Институте демографических исследований ФНИСЦ РАН (ИДИ ФНИСЦ РАН) в рамках научно-исследовательского семинара по социологии религии и </a:t>
            </a:r>
            <a:r>
              <a:rPr lang="ru-RU" dirty="0" err="1"/>
              <a:t>социокультурных</a:t>
            </a:r>
            <a:r>
              <a:rPr lang="ru-RU" dirty="0"/>
              <a:t> процессов им. Ю.Ю. </a:t>
            </a:r>
            <a:r>
              <a:rPr lang="ru-RU" dirty="0" err="1"/>
              <a:t>Синелиной</a:t>
            </a:r>
            <a:r>
              <a:rPr lang="ru-RU" dirty="0"/>
              <a:t> состоялся </a:t>
            </a:r>
            <a:r>
              <a:rPr lang="ru-RU" b="1" dirty="0"/>
              <a:t>Всероссийский круглый стол</a:t>
            </a:r>
            <a:r>
              <a:rPr lang="ru-RU" dirty="0"/>
              <a:t>, на котором обсуждался доклад «</a:t>
            </a:r>
            <a:r>
              <a:rPr lang="ru-RU" dirty="0" err="1"/>
              <a:t>Этноконфессиональное</a:t>
            </a:r>
            <a:r>
              <a:rPr lang="ru-RU" dirty="0"/>
              <a:t> взаимодействие в миграционном поле (социологический опыт исследований в регионах РФ)». В ходе обсуждения доклада доцент кафедры социологии, социальной работы и управления персоналом ИСЭН </a:t>
            </a:r>
            <a:r>
              <a:rPr lang="ru-RU" dirty="0">
                <a:solidFill>
                  <a:srgbClr val="FF0000"/>
                </a:solidFill>
              </a:rPr>
              <a:t>Татьяна Павловна  Белова </a:t>
            </a:r>
            <a:r>
              <a:rPr lang="ru-RU" dirty="0"/>
              <a:t>поделилась результатами своих исследований по молодежи г. Иваново. </a:t>
            </a:r>
          </a:p>
        </p:txBody>
      </p:sp>
      <p:pic>
        <p:nvPicPr>
          <p:cNvPr id="54274" name="Picture 2" descr="http://ivanovo.ac.ru/upload/medialibrary/f25/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3728" y="3789040"/>
            <a:ext cx="5071886" cy="2852936"/>
          </a:xfrm>
          <a:prstGeom prst="rect">
            <a:avLst/>
          </a:prstGeom>
          <a:noFill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34197291"/>
      </p:ext>
    </p:extLst>
  </p:cSld>
  <p:clrMapOvr>
    <a:masterClrMapping/>
  </p:clrMapOvr>
  <p:transition advClick="0" advTm="14619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304800" y="260648"/>
            <a:ext cx="8686800" cy="838200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2270CE"/>
                </a:solidFill>
              </a:rPr>
              <a:t>Научная деятельность</a:t>
            </a:r>
          </a:p>
        </p:txBody>
      </p:sp>
      <p:pic>
        <p:nvPicPr>
          <p:cNvPr id="7170" name="Picture 2" descr="Вышла в свет монография А.С. Лифшица и Р.С. Ибрагимовой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3861048"/>
            <a:ext cx="2736303" cy="2736304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179512" y="1196752"/>
            <a:ext cx="424847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Крупнейший научно-издательский центр «</a:t>
            </a:r>
            <a:r>
              <a:rPr lang="ru-RU" sz="1600" dirty="0" err="1"/>
              <a:t>Инфра-М</a:t>
            </a:r>
            <a:r>
              <a:rPr lang="ru-RU" sz="1600" dirty="0"/>
              <a:t>» опубликовал </a:t>
            </a:r>
            <a:r>
              <a:rPr lang="ru-RU" sz="1600" b="1" dirty="0"/>
              <a:t>монографию</a:t>
            </a:r>
            <a:r>
              <a:rPr lang="ru-RU" sz="1600" dirty="0"/>
              <a:t> ученых Ивановского государственного университета Лифшиц А.С., Ибрагимова Р.С. Факторы и инструментарий обеспечения устойчивого развития предприятий машиностроения: монография / А.C. Лифшиц, Р.С. Ибрагимова. — Москва: РИОР: ИНФРА-М, 2023. — 200 с. — (Научная мысль). — DOI: </a:t>
            </a:r>
            <a:r>
              <a:rPr lang="ru-RU" sz="1600" dirty="0">
                <a:hlinkClick r:id="rId4"/>
              </a:rPr>
              <a:t>https://doi.org/10.29039/01917-7</a:t>
            </a:r>
            <a:r>
              <a:rPr lang="ru-RU" sz="1600" dirty="0"/>
              <a:t>).</a:t>
            </a:r>
          </a:p>
        </p:txBody>
      </p:sp>
      <p:pic>
        <p:nvPicPr>
          <p:cNvPr id="7172" name="Picture 4" descr="Победа ученых ИСЭН ИвГУ в конкурсе монографий «Фундамент науки»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99384" y="4437112"/>
            <a:ext cx="5044616" cy="2160240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4716016" y="1196752"/>
            <a:ext cx="417646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Объявлены </a:t>
            </a:r>
            <a:r>
              <a:rPr lang="ru-RU" sz="1600" dirty="0">
                <a:hlinkClick r:id="rId6"/>
              </a:rPr>
              <a:t>имена победителей III Всероссийского конкурса монографий «Фундамент науки»</a:t>
            </a:r>
            <a:r>
              <a:rPr lang="ru-RU" sz="1600" dirty="0"/>
              <a:t>.</a:t>
            </a:r>
          </a:p>
          <a:p>
            <a:r>
              <a:rPr lang="ru-RU" sz="1600" dirty="0"/>
              <a:t>По предметной тематике </a:t>
            </a:r>
            <a:r>
              <a:rPr lang="ru-RU" sz="1600" b="1" dirty="0"/>
              <a:t>«Экономика»</a:t>
            </a:r>
            <a:r>
              <a:rPr lang="ru-RU" sz="1600" dirty="0"/>
              <a:t> победителями признаны:</a:t>
            </a:r>
          </a:p>
          <a:p>
            <a:r>
              <a:rPr lang="ru-RU" sz="1600" dirty="0"/>
              <a:t>Бабаев Б.Д., Николаева Е.Е., Бабаев Д.Б. (Ивановский государственный университет): Хозяйственный механизм региональной социально-экономической системы: теоретико-методологический аспект. Иваново: Иван. </a:t>
            </a:r>
            <a:r>
              <a:rPr lang="ru-RU" sz="1600" dirty="0" err="1"/>
              <a:t>гос</a:t>
            </a:r>
            <a:r>
              <a:rPr lang="ru-RU" sz="1600" dirty="0"/>
              <a:t>. ун-т, 2020. 188 с.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26587110"/>
      </p:ext>
    </p:extLst>
  </p:cSld>
  <p:clrMapOvr>
    <a:masterClrMapping/>
  </p:clrMapOvr>
  <p:transition advClick="0" advTm="14619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304800" y="260648"/>
            <a:ext cx="8686800" cy="838200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2270CE"/>
                </a:solidFill>
              </a:rPr>
              <a:t>Проекты: Финансовая грамотность</a:t>
            </a:r>
          </a:p>
        </p:txBody>
      </p:sp>
      <p:sp>
        <p:nvSpPr>
          <p:cNvPr id="11" name="AutoShape 7" descr="https://apf.mail.ru/cgi-bin/readmsg?id=16385480190517010919;0;1&amp;exif=1&amp;full=1&amp;x-email=kyrnik%40mail.ru">
            <a:extLst>
              <a:ext uri="{FF2B5EF4-FFF2-40B4-BE49-F238E27FC236}">
                <a16:creationId xmlns:a16="http://schemas.microsoft.com/office/drawing/2014/main" id="{4D1DFDCD-4D5C-44CF-87CF-AB82E5597C6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395536" y="1196752"/>
            <a:ext cx="82089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В </a:t>
            </a:r>
            <a:r>
              <a:rPr lang="ru-RU" dirty="0" err="1"/>
              <a:t>ИвГУ</a:t>
            </a:r>
            <a:r>
              <a:rPr lang="ru-RU" dirty="0"/>
              <a:t> реализуется дополнительная программа по повышению квалификации «Основы финансовой грамотности».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070" y="1843083"/>
            <a:ext cx="3618582" cy="1585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Прямоугольник 14"/>
          <p:cNvSpPr/>
          <p:nvPr/>
        </p:nvSpPr>
        <p:spPr>
          <a:xfrm>
            <a:off x="4478578" y="3238949"/>
            <a:ext cx="2013632" cy="2031325"/>
          </a:xfrm>
          <a:prstGeom prst="rect">
            <a:avLst/>
          </a:prstGeom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r>
              <a:rPr lang="ru-RU" b="1" dirty="0"/>
              <a:t>1-18 декабря 2022 г. студенты ИСЭН прошли</a:t>
            </a:r>
          </a:p>
          <a:p>
            <a:r>
              <a:rPr lang="ru-RU" b="1" dirty="0"/>
              <a:t>V Всероссийский онлайн-зачет по финансовой грамотности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2EED944-0C87-4E78-AFFD-F9D3809D39C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823270" y="1927175"/>
            <a:ext cx="2379587" cy="16388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D71ADDB-8B19-4614-BD49-286CEAFC8FEA}"/>
              </a:ext>
            </a:extLst>
          </p:cNvPr>
          <p:cNvSpPr txBox="1"/>
          <p:nvPr/>
        </p:nvSpPr>
        <p:spPr>
          <a:xfrm>
            <a:off x="4419600" y="2076271"/>
            <a:ext cx="26006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Спикер Дружинин А.И. «Банки: чем они могут быть полезны в жизни»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CCF7DA3-DC97-4A42-8C14-356A5E15D5B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-316251" y="4063664"/>
            <a:ext cx="3210272" cy="224574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5E9678D-D573-402B-A15A-7FCAF00CEBA5}"/>
              </a:ext>
            </a:extLst>
          </p:cNvPr>
          <p:cNvSpPr txBox="1"/>
          <p:nvPr/>
        </p:nvSpPr>
        <p:spPr>
          <a:xfrm>
            <a:off x="2411760" y="4126479"/>
            <a:ext cx="21602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Спикер Егоров В.Н. «Деньги, функции денег. Криптовалюта»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015CD49-8735-4DF3-9871-637887B6915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53251" y="4365523"/>
            <a:ext cx="2458228" cy="219125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A9ED57F-9D92-4C58-B51A-1445F8074F62}"/>
              </a:ext>
            </a:extLst>
          </p:cNvPr>
          <p:cNvSpPr txBox="1"/>
          <p:nvPr/>
        </p:nvSpPr>
        <p:spPr>
          <a:xfrm>
            <a:off x="3753903" y="5326808"/>
            <a:ext cx="24022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Спикер </a:t>
            </a:r>
            <a:r>
              <a:rPr lang="ru-RU" dirty="0" err="1"/>
              <a:t>Рузумов</a:t>
            </a:r>
            <a:r>
              <a:rPr lang="ru-RU" dirty="0"/>
              <a:t> Н.К. «Фондовый рынок: как его использовать для роста доходов</a:t>
            </a:r>
          </a:p>
        </p:txBody>
      </p:sp>
    </p:spTree>
    <p:custDataLst>
      <p:tags r:id="rId1"/>
    </p:custDataLst>
  </p:cSld>
  <p:clrMapOvr>
    <a:masterClrMapping/>
  </p:clrMapOvr>
  <p:transition advClick="0" advTm="14619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304800" y="260648"/>
            <a:ext cx="8686800" cy="838200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2270CE"/>
                </a:solidFill>
              </a:rPr>
              <a:t>Проекты: Финансовая грамотность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51520" y="1196752"/>
            <a:ext cx="489654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В 2022 году </a:t>
            </a:r>
            <a:r>
              <a:rPr lang="ru-RU" dirty="0" err="1"/>
              <a:t>ИвГУ</a:t>
            </a:r>
            <a:r>
              <a:rPr lang="ru-RU" dirty="0"/>
              <a:t> второй год подряд выступил региональной площадкой проведения </a:t>
            </a:r>
            <a:r>
              <a:rPr lang="ru-RU" b="1" dirty="0"/>
              <a:t>Всероссийской олимпиады по финансовой грамотности</a:t>
            </a:r>
            <a:r>
              <a:rPr lang="ru-RU" dirty="0"/>
              <a:t>, финансовому рынку и защите прав потребителей финансовых услуг «ФИНАТЛОН для старшеклассников».</a:t>
            </a:r>
            <a:r>
              <a:rPr lang="en-US" dirty="0"/>
              <a:t> </a:t>
            </a:r>
          </a:p>
          <a:p>
            <a:r>
              <a:rPr lang="ru-RU" dirty="0"/>
              <a:t>12 марта в «Точке кипения – </a:t>
            </a:r>
            <a:r>
              <a:rPr lang="ru-RU" dirty="0" err="1"/>
              <a:t>ИвГУ</a:t>
            </a:r>
            <a:r>
              <a:rPr lang="ru-RU" dirty="0"/>
              <a:t>» прошел </a:t>
            </a:r>
            <a:r>
              <a:rPr lang="ru-RU" b="1" dirty="0"/>
              <a:t>финал</a:t>
            </a:r>
            <a:r>
              <a:rPr lang="ru-RU" dirty="0"/>
              <a:t> Олимпиады. </a:t>
            </a:r>
          </a:p>
        </p:txBody>
      </p:sp>
      <p:pic>
        <p:nvPicPr>
          <p:cNvPr id="5122" name="Picture 2" descr="ФИНАТЛОН – 2022: подводим итоги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573016"/>
            <a:ext cx="3716368" cy="2474591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4932040" y="3861048"/>
            <a:ext cx="4572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14 февраля Институт социально-экономических наук </a:t>
            </a:r>
            <a:r>
              <a:rPr lang="ru-RU" dirty="0" err="1"/>
              <a:t>ИвГУ</a:t>
            </a:r>
            <a:r>
              <a:rPr lang="ru-RU" dirty="0"/>
              <a:t> объявляет о старте </a:t>
            </a:r>
            <a:r>
              <a:rPr lang="ru-RU" b="1" dirty="0"/>
              <a:t>Олимпиады по финансовой грамотности для старшеклассников.</a:t>
            </a:r>
            <a:r>
              <a:rPr lang="ru-RU" dirty="0"/>
              <a:t> Участие в Олимпиаде даст возможность получить дополнительные баллы при поступлении в </a:t>
            </a:r>
            <a:r>
              <a:rPr lang="ru-RU" dirty="0" err="1"/>
              <a:t>ИвГУ</a:t>
            </a:r>
            <a:r>
              <a:rPr lang="ru-RU" dirty="0"/>
              <a:t> на следующие направления: 38.03.01 Экономика; 38.03.02 Менеджмент; 38.03.03 Управление персоналом. </a:t>
            </a:r>
          </a:p>
        </p:txBody>
      </p:sp>
      <p:pic>
        <p:nvPicPr>
          <p:cNvPr id="5124" name="Picture 4" descr="Старт Олимпиады по финансовой грамотности для старшеклассников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6096" y="1124744"/>
            <a:ext cx="2822699" cy="282270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advClick="0" advTm="14619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304800" y="260648"/>
            <a:ext cx="8686800" cy="838200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2270CE"/>
                </a:solidFill>
              </a:rPr>
              <a:t>Проекты: Финансовая грамотность </a:t>
            </a:r>
            <a:r>
              <a:rPr lang="ru-RU" dirty="0">
                <a:solidFill>
                  <a:srgbClr val="FF0000"/>
                </a:solidFill>
              </a:rPr>
              <a:t>+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0" y="1196752"/>
            <a:ext cx="522007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21 апреля в Институте социально-экономических наук в конференц-зале 6-го учебного корпуса </a:t>
            </a:r>
            <a:r>
              <a:rPr lang="ru-RU" dirty="0" err="1"/>
              <a:t>ИвГУ</a:t>
            </a:r>
            <a:r>
              <a:rPr lang="ru-RU" dirty="0"/>
              <a:t> </a:t>
            </a:r>
            <a:r>
              <a:rPr lang="ru-RU" b="1" dirty="0"/>
              <a:t>состоялась Олимпиада по финансовой грамотности «ФИНКВЕСТ</a:t>
            </a:r>
            <a:r>
              <a:rPr lang="ru-RU" dirty="0"/>
              <a:t>», в которой участвовали студенты </a:t>
            </a:r>
            <a:r>
              <a:rPr lang="ru-RU" b="1" dirty="0"/>
              <a:t>неэкономических направлений </a:t>
            </a:r>
            <a:r>
              <a:rPr lang="ru-RU" dirty="0"/>
              <a:t>подготовки Института математики, информационных технологий и естественных наук («Прикладная информатика» и «Фундаментальная и прикладная химия») и Института гуманитарных наук («Реклама и связи с общественностью»).</a:t>
            </a:r>
          </a:p>
        </p:txBody>
      </p:sp>
      <p:pic>
        <p:nvPicPr>
          <p:cNvPr id="35842" name="Picture 2" descr="http://ivanovo.ac.ru/upload/medialibrary/aac/IMG_585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1124744"/>
            <a:ext cx="3240360" cy="2376264"/>
          </a:xfrm>
          <a:prstGeom prst="rect">
            <a:avLst/>
          </a:prstGeom>
          <a:noFill/>
        </p:spPr>
      </p:pic>
      <p:pic>
        <p:nvPicPr>
          <p:cNvPr id="35846" name="Picture 6" descr="http://ivanovo.ac.ru/upload/medialibrary/6b7/IMG_593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24128" y="2708920"/>
            <a:ext cx="3240360" cy="2088232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3851920" y="4869161"/>
            <a:ext cx="5292080" cy="21033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19 мая студенты 3-го курса направления «Экономика» (профиль «Финансы и кредит») </a:t>
            </a:r>
            <a:r>
              <a:rPr lang="ru-RU" dirty="0" err="1"/>
              <a:t>Самвелян</a:t>
            </a:r>
            <a:r>
              <a:rPr lang="ru-RU" dirty="0"/>
              <a:t> </a:t>
            </a:r>
            <a:r>
              <a:rPr lang="ru-RU" dirty="0" err="1"/>
              <a:t>Гегецик</a:t>
            </a:r>
            <a:r>
              <a:rPr lang="ru-RU" dirty="0"/>
              <a:t>, </a:t>
            </a:r>
            <a:r>
              <a:rPr lang="ru-RU" dirty="0" err="1"/>
              <a:t>Ярченков</a:t>
            </a:r>
            <a:r>
              <a:rPr lang="ru-RU" dirty="0"/>
              <a:t> Владимир и Андрианов Артур с доцентом кафедры </a:t>
            </a:r>
            <a:r>
              <a:rPr lang="ru-RU" dirty="0" err="1"/>
              <a:t>ФБУиБД</a:t>
            </a:r>
            <a:r>
              <a:rPr lang="ru-RU" dirty="0"/>
              <a:t> </a:t>
            </a:r>
            <a:r>
              <a:rPr lang="ru-RU" dirty="0" err="1">
                <a:solidFill>
                  <a:srgbClr val="FF0000"/>
                </a:solidFill>
              </a:rPr>
              <a:t>Смольницкой</a:t>
            </a:r>
            <a:r>
              <a:rPr lang="ru-RU" dirty="0">
                <a:solidFill>
                  <a:srgbClr val="FF0000"/>
                </a:solidFill>
              </a:rPr>
              <a:t>  Н.Ю. </a:t>
            </a:r>
            <a:r>
              <a:rPr lang="ru-RU" dirty="0"/>
              <a:t>провели </a:t>
            </a:r>
            <a:r>
              <a:rPr lang="ru-RU" b="1" dirty="0"/>
              <a:t>«</a:t>
            </a:r>
            <a:r>
              <a:rPr lang="ru-RU" b="1" dirty="0" err="1"/>
              <a:t>Финквест</a:t>
            </a:r>
            <a:r>
              <a:rPr lang="ru-RU" b="1" dirty="0"/>
              <a:t>» </a:t>
            </a:r>
            <a:r>
              <a:rPr lang="ru-RU" dirty="0"/>
              <a:t>для  </a:t>
            </a:r>
            <a:r>
              <a:rPr lang="ru-RU" b="1" dirty="0"/>
              <a:t>обучающихся 2-го курса Ивановского педагогического колледжа.</a:t>
            </a:r>
          </a:p>
        </p:txBody>
      </p:sp>
      <p:pic>
        <p:nvPicPr>
          <p:cNvPr id="35848" name="Picture 8" descr="«Финквест» со студентами Ивановского педагогического колледжа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221088"/>
            <a:ext cx="3779912" cy="2636912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advClick="0" advTm="14619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0" y="260648"/>
            <a:ext cx="8991600" cy="576064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2270CE"/>
                </a:solidFill>
              </a:rPr>
              <a:t>Экспертная деятельность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0" y="980728"/>
            <a:ext cx="9144000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/>
              <a:t>Преподаватели ИСЭН выступают экспертами в Общественных советах Всероссийского и регионального уровня: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600" dirty="0"/>
              <a:t>Российское общество социологов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600" dirty="0"/>
              <a:t>Российское профессорское собрание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600" dirty="0"/>
              <a:t>Совет при Губернаторе Ивановской области по гармонизации межнациональных отношений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600" dirty="0"/>
              <a:t>Правительство Ивановской области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600" dirty="0"/>
              <a:t>Департамент финансов Ивановской области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600" dirty="0"/>
              <a:t>Департамент внутренней политики Ивановской области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600" dirty="0"/>
              <a:t>Управление ФНС по Ивановской области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600" dirty="0"/>
              <a:t>Территориальный орган Федеральной службы государственной статистики по Ивановской области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600" dirty="0"/>
              <a:t>Управление Федерального казначейства по Ивановской области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600" dirty="0"/>
              <a:t>Департамент дорожного хозяйства Ивановской области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600" dirty="0"/>
              <a:t>Департамент социальной защиты Ивановской области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600" dirty="0"/>
              <a:t>Департамент экономического развития Ивановской области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600" dirty="0"/>
              <a:t>Экспертный совет особой экономической зоны промышленно-производственного типа «Иваново» Ивановской области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600" dirty="0"/>
              <a:t>Комиссия по соблюдению требований к служебному поведению и урегулированию конфликта интересов отделения Банка России по Ивановской области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600" dirty="0"/>
              <a:t>Экспертный совет по проведению государственной религиоведческой экспертизы при Управлении Министерства юстиции Российской Федерации по Ивановской области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600" dirty="0"/>
              <a:t>Комиссия по подготовке и проведению искусствоведческих, судебных экспертиз (исследований) на базе АГУИО «ОКМЦКТ» и др.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ru-RU" sz="1600" dirty="0"/>
          </a:p>
          <a:p>
            <a:pPr marL="285750" indent="-285750" algn="ctr">
              <a:buFont typeface="Wingdings" panose="05000000000000000000" pitchFamily="2" charset="2"/>
              <a:buChar char="Ø"/>
            </a:pPr>
            <a:endParaRPr lang="ru-RU" sz="1600" dirty="0"/>
          </a:p>
          <a:p>
            <a:pPr marL="285750" indent="-285750" algn="ctr">
              <a:buFont typeface="Wingdings" panose="05000000000000000000" pitchFamily="2" charset="2"/>
              <a:buChar char="Ø"/>
            </a:pPr>
            <a:endParaRPr lang="ru-RU" sz="1600" dirty="0"/>
          </a:p>
        </p:txBody>
      </p:sp>
    </p:spTree>
    <p:custDataLst>
      <p:tags r:id="rId1"/>
    </p:custDataLst>
  </p:cSld>
  <p:clrMapOvr>
    <a:masterClrMapping/>
  </p:clrMapOvr>
  <p:transition advClick="0" advTm="14619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304800" y="260648"/>
            <a:ext cx="8686800" cy="838200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2270CE"/>
                </a:solidFill>
              </a:rPr>
              <a:t>Наши СТУДЕНТЫ: Их достижения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51520" y="1196752"/>
            <a:ext cx="4572000" cy="526297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b="1" dirty="0"/>
              <a:t>Проекты студентов </a:t>
            </a:r>
            <a:r>
              <a:rPr lang="ru-RU" sz="1600" dirty="0"/>
              <a:t>ИСЭН </a:t>
            </a:r>
            <a:r>
              <a:rPr lang="ru-RU" sz="1600" dirty="0" err="1"/>
              <a:t>ИвГУ</a:t>
            </a:r>
            <a:r>
              <a:rPr lang="ru-RU" sz="1600" dirty="0"/>
              <a:t> были отобраны как «Сильные идеи для нового времени»!  </a:t>
            </a:r>
          </a:p>
          <a:p>
            <a:r>
              <a:rPr lang="ru-RU" sz="1600" dirty="0"/>
              <a:t> </a:t>
            </a:r>
          </a:p>
          <a:p>
            <a:r>
              <a:rPr lang="ru-RU" sz="1600" dirty="0"/>
              <a:t>В блоке «Национальная технологическая инициатива» студенты 3-го курса ИСЭН (направление «Экономика») </a:t>
            </a:r>
            <a:r>
              <a:rPr lang="ru-RU" sz="1600" dirty="0" err="1">
                <a:solidFill>
                  <a:srgbClr val="FF0000"/>
                </a:solidFill>
              </a:rPr>
              <a:t>Ярченков</a:t>
            </a:r>
            <a:r>
              <a:rPr lang="ru-RU" sz="1600" dirty="0">
                <a:solidFill>
                  <a:srgbClr val="FF0000"/>
                </a:solidFill>
              </a:rPr>
              <a:t> Владимир и Андрианов Артур </a:t>
            </a:r>
            <a:r>
              <a:rPr lang="ru-RU" sz="1600" dirty="0"/>
              <a:t>разработали «Цифровую NFT платформу для продвижения неизвестных/малоизвестных художников и их творчества». Это </a:t>
            </a:r>
            <a:r>
              <a:rPr lang="ru-RU" sz="1600" dirty="0">
                <a:hlinkClick r:id="rId3"/>
              </a:rPr>
              <a:t>полноценный технологический и маркетинговый проект</a:t>
            </a:r>
            <a:r>
              <a:rPr lang="ru-RU" sz="1600" dirty="0"/>
              <a:t>, призванный решить проблемы продвижения молодых художников и монетизации их творчества. </a:t>
            </a:r>
          </a:p>
          <a:p>
            <a:endParaRPr lang="ru-RU" sz="1600" dirty="0"/>
          </a:p>
          <a:p>
            <a:r>
              <a:rPr lang="ru-RU" sz="1600" dirty="0"/>
              <a:t>В блоке «Предпринимательство» студент 2-го курса ИСЭН (направление «Экономика») </a:t>
            </a:r>
            <a:r>
              <a:rPr lang="ru-RU" sz="1600" dirty="0">
                <a:solidFill>
                  <a:srgbClr val="FF0000"/>
                </a:solidFill>
              </a:rPr>
              <a:t>Михайлов Егор</a:t>
            </a:r>
            <a:r>
              <a:rPr lang="ru-RU" sz="1600" dirty="0"/>
              <a:t> предложил </a:t>
            </a:r>
            <a:r>
              <a:rPr lang="ru-RU" sz="1600" dirty="0">
                <a:hlinkClick r:id="rId4"/>
              </a:rPr>
              <a:t>проект «Государственной платформы </a:t>
            </a:r>
            <a:r>
              <a:rPr lang="ru-RU" sz="1600" dirty="0" err="1">
                <a:hlinkClick r:id="rId4"/>
              </a:rPr>
              <a:t>Краудфандинга</a:t>
            </a:r>
            <a:r>
              <a:rPr lang="ru-RU" sz="1600" dirty="0">
                <a:hlinkClick r:id="rId4"/>
              </a:rPr>
              <a:t>»</a:t>
            </a:r>
            <a:r>
              <a:rPr lang="ru-RU" sz="1600" dirty="0"/>
              <a:t>, реализация которого позволит заемщикам, в том числе молодым предпринимателям, быстро обрести стартовый капитал.</a:t>
            </a:r>
          </a:p>
        </p:txBody>
      </p:sp>
      <p:pic>
        <p:nvPicPr>
          <p:cNvPr id="3074" name="Picture 2" descr="Проекты студентов ИСЭН ИвГУ были отобраны как «Сильные идеи для нового времени»!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62452" y="1772816"/>
            <a:ext cx="3672408" cy="3672408"/>
          </a:xfrm>
          <a:prstGeom prst="rect">
            <a:avLst/>
          </a:prstGeom>
          <a:noFill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36321871"/>
      </p:ext>
    </p:extLst>
  </p:cSld>
  <p:clrMapOvr>
    <a:masterClrMapping/>
  </p:clrMapOvr>
  <p:transition advClick="0" advTm="14619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304800" y="260648"/>
            <a:ext cx="8686800" cy="838200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2270CE"/>
                </a:solidFill>
              </a:rPr>
              <a:t>Наши СТУДЕНТЫ: Их достижения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51520" y="1340768"/>
            <a:ext cx="396044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Команда Института социально-экономических наук в составе студентов 2-го курса направления 38.03.01 Экономика </a:t>
            </a:r>
            <a:r>
              <a:rPr lang="ru-RU" dirty="0" err="1">
                <a:solidFill>
                  <a:srgbClr val="FF0000"/>
                </a:solidFill>
              </a:rPr>
              <a:t>Галстяна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err="1">
                <a:solidFill>
                  <a:srgbClr val="FF0000"/>
                </a:solidFill>
              </a:rPr>
              <a:t>Армана</a:t>
            </a:r>
            <a:r>
              <a:rPr lang="ru-RU" dirty="0">
                <a:solidFill>
                  <a:srgbClr val="FF0000"/>
                </a:solidFill>
              </a:rPr>
              <a:t> (</a:t>
            </a:r>
            <a:r>
              <a:rPr lang="ru-RU" dirty="0" err="1">
                <a:solidFill>
                  <a:srgbClr val="FF0000"/>
                </a:solidFill>
              </a:rPr>
              <a:t>ФиК</a:t>
            </a:r>
            <a:r>
              <a:rPr lang="ru-RU" dirty="0">
                <a:solidFill>
                  <a:srgbClr val="FF0000"/>
                </a:solidFill>
              </a:rPr>
              <a:t>), Михайлова Егора (</a:t>
            </a:r>
            <a:r>
              <a:rPr lang="ru-RU" dirty="0" err="1">
                <a:solidFill>
                  <a:srgbClr val="FF0000"/>
                </a:solidFill>
              </a:rPr>
              <a:t>ЭПиО</a:t>
            </a:r>
            <a:r>
              <a:rPr lang="ru-RU" dirty="0">
                <a:solidFill>
                  <a:srgbClr val="FF0000"/>
                </a:solidFill>
              </a:rPr>
              <a:t>), Носова Александра (</a:t>
            </a:r>
            <a:r>
              <a:rPr lang="ru-RU" dirty="0" err="1">
                <a:solidFill>
                  <a:srgbClr val="FF0000"/>
                </a:solidFill>
              </a:rPr>
              <a:t>ФиК</a:t>
            </a:r>
            <a:r>
              <a:rPr lang="ru-RU" dirty="0">
                <a:solidFill>
                  <a:srgbClr val="FF0000"/>
                </a:solidFill>
              </a:rPr>
              <a:t>) </a:t>
            </a:r>
            <a:r>
              <a:rPr lang="ru-RU" dirty="0"/>
              <a:t>и руководителя команды, зав. кафедрой экономической теории, экономики и предпринимательства ИСЭН, д-ра </a:t>
            </a:r>
            <a:r>
              <a:rPr lang="ru-RU" dirty="0" err="1"/>
              <a:t>экон</a:t>
            </a:r>
            <a:r>
              <a:rPr lang="ru-RU" dirty="0"/>
              <a:t>. наук, доцента </a:t>
            </a:r>
            <a:r>
              <a:rPr lang="ru-RU" dirty="0">
                <a:solidFill>
                  <a:srgbClr val="FF0000"/>
                </a:solidFill>
              </a:rPr>
              <a:t>Николаевой Елены Евгеньевны</a:t>
            </a:r>
            <a:r>
              <a:rPr lang="ru-RU" dirty="0"/>
              <a:t> заняла </a:t>
            </a:r>
            <a:r>
              <a:rPr lang="ru-RU" b="1" dirty="0"/>
              <a:t>2-е место в ХIV Всероссийской студенческой олимпиаде по экономике и менеджменту</a:t>
            </a:r>
            <a:r>
              <a:rPr lang="ru-RU" dirty="0"/>
              <a:t>, проходившей с период 14 марта по 1 апреля 2022 года в Ярославском государственном техническом университете.</a:t>
            </a:r>
          </a:p>
        </p:txBody>
      </p:sp>
      <p:pic>
        <p:nvPicPr>
          <p:cNvPr id="47106" name="Picture 2" descr="http://ivanovo.ac.ru/upload/medialibrary/e0b/%D0%AF%D1%8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1124744"/>
            <a:ext cx="2369791" cy="3056688"/>
          </a:xfrm>
          <a:prstGeom prst="rect">
            <a:avLst/>
          </a:prstGeom>
          <a:noFill/>
        </p:spPr>
      </p:pic>
      <p:pic>
        <p:nvPicPr>
          <p:cNvPr id="47108" name="Picture 4" descr="http://ivanovo.ac.ru/upload/medialibrary/1b8/IMG_6368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3968" y="4221088"/>
            <a:ext cx="4450299" cy="2482433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advClick="0" advTm="14619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304800" y="260648"/>
            <a:ext cx="8686800" cy="838200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2270CE"/>
                </a:solidFill>
              </a:rPr>
              <a:t>Наши СТУДЕНТЫ: Их достижения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699792" y="1196752"/>
            <a:ext cx="4032448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Студент 4-го курса ИСЭН (направление подготовки «Менеджмент») </a:t>
            </a:r>
            <a:r>
              <a:rPr lang="ru-RU" dirty="0">
                <a:solidFill>
                  <a:srgbClr val="FF0000"/>
                </a:solidFill>
              </a:rPr>
              <a:t>Кирилл Худяков</a:t>
            </a:r>
            <a:r>
              <a:rPr lang="ru-RU" dirty="0"/>
              <a:t> стал </a:t>
            </a:r>
            <a:r>
              <a:rPr lang="ru-RU" b="1" dirty="0"/>
              <a:t>победителем в пятом сезоне Всероссийской олимпиады студентов «Я – профессионал» </a:t>
            </a:r>
            <a:r>
              <a:rPr lang="ru-RU" dirty="0"/>
              <a:t>в 2021–2022 учебном году в категории «Бакалавриат» по направлению «Торговое дело»! (Научный руководитель -</a:t>
            </a:r>
            <a:r>
              <a:rPr lang="ru-RU" dirty="0">
                <a:solidFill>
                  <a:srgbClr val="FF0000"/>
                </a:solidFill>
              </a:rPr>
              <a:t> Еремин В.Н.</a:t>
            </a:r>
            <a:r>
              <a:rPr lang="ru-RU" dirty="0"/>
              <a:t>)</a:t>
            </a:r>
          </a:p>
          <a:p>
            <a:pPr algn="ctr"/>
            <a:r>
              <a:rPr lang="ru-RU" dirty="0"/>
              <a:t>10 ноября в Нижегородском государственном педагогическом университете состоялась </a:t>
            </a:r>
          </a:p>
          <a:p>
            <a:pPr algn="ctr"/>
            <a:r>
              <a:rPr lang="ru-RU" b="1" dirty="0"/>
              <a:t>XX Юбилейная Международная научно-практическая конференция</a:t>
            </a:r>
            <a:r>
              <a:rPr lang="ru-RU" dirty="0"/>
              <a:t>, секции «Менеджмент промышленных предприятий» </a:t>
            </a:r>
            <a:r>
              <a:rPr lang="ru-RU" dirty="0">
                <a:solidFill>
                  <a:srgbClr val="FF0000"/>
                </a:solidFill>
              </a:rPr>
              <a:t>Екатерина </a:t>
            </a:r>
            <a:r>
              <a:rPr lang="ru-RU" dirty="0" err="1">
                <a:solidFill>
                  <a:srgbClr val="FF0000"/>
                </a:solidFill>
              </a:rPr>
              <a:t>Мужжакова</a:t>
            </a:r>
            <a:r>
              <a:rPr lang="ru-RU" dirty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ru-RU" dirty="0"/>
              <a:t>заняла 3 место в конкурсе «Эссе» (Научный руководитель -</a:t>
            </a:r>
            <a:r>
              <a:rPr lang="ru-RU" dirty="0">
                <a:solidFill>
                  <a:srgbClr val="FF0000"/>
                </a:solidFill>
              </a:rPr>
              <a:t>                         Еремин В.Н.</a:t>
            </a:r>
            <a:r>
              <a:rPr lang="ru-RU" dirty="0"/>
              <a:t>)</a:t>
            </a:r>
          </a:p>
          <a:p>
            <a:endParaRPr lang="ru-RU" dirty="0"/>
          </a:p>
        </p:txBody>
      </p:sp>
      <p:pic>
        <p:nvPicPr>
          <p:cNvPr id="43010" name="Picture 2" descr="Кирилл Худяков стал победителем олимпиады «Я – профессионал»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5657" y="1226169"/>
            <a:ext cx="2520279" cy="2520280"/>
          </a:xfrm>
          <a:prstGeom prst="rect">
            <a:avLst/>
          </a:prstGeom>
          <a:noFill/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4B59968-6EB7-4E01-B0EA-450D21A6FE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657" y="3873770"/>
            <a:ext cx="2520279" cy="286759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4DDE870-6BE0-48EF-8B26-D4076B85F4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88224" y="2708920"/>
            <a:ext cx="2532330" cy="344767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36321871"/>
      </p:ext>
    </p:extLst>
  </p:cSld>
  <p:clrMapOvr>
    <a:masterClrMapping/>
  </p:clrMapOvr>
  <p:transition advClick="0" advTm="14619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28600" y="1052736"/>
            <a:ext cx="8686800" cy="554461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600" b="1" dirty="0"/>
              <a:t>Бакалавриат:</a:t>
            </a:r>
          </a:p>
          <a:p>
            <a:r>
              <a:rPr lang="ru-RU" sz="1600" dirty="0"/>
              <a:t>38.03.01 Экономика направленность «Внешнеэкономическая деятельность»</a:t>
            </a:r>
          </a:p>
          <a:p>
            <a:pPr marL="0" indent="0">
              <a:buNone/>
            </a:pPr>
            <a:r>
              <a:rPr lang="ru-RU" sz="1600" b="1" dirty="0"/>
              <a:t>Магистратура:</a:t>
            </a:r>
          </a:p>
          <a:p>
            <a:r>
              <a:rPr lang="ru-RU" sz="1600" dirty="0"/>
              <a:t>38.04.01 Экономика направленность «Экономика фирмы и ВЭД»</a:t>
            </a:r>
          </a:p>
          <a:p>
            <a:r>
              <a:rPr lang="ru-RU" sz="1600" dirty="0"/>
              <a:t>38.04.08 Финансы и кредит направленность «Финансовый менеджмент»</a:t>
            </a:r>
          </a:p>
          <a:p>
            <a:r>
              <a:rPr lang="ru-RU" sz="1600" dirty="0"/>
              <a:t>01.04.01 Математика направленность «Математические методы в экономике»</a:t>
            </a:r>
          </a:p>
          <a:p>
            <a:r>
              <a:rPr lang="ru-RU" sz="1600" dirty="0"/>
              <a:t>02.04.01 Математика и компьютерные науки направленность «Цифровое моделирование экономических процессов»</a:t>
            </a:r>
          </a:p>
          <a:p>
            <a:pPr algn="ctr">
              <a:buNone/>
            </a:pPr>
            <a:r>
              <a:rPr lang="ru-RU" sz="1600" dirty="0">
                <a:solidFill>
                  <a:srgbClr val="2270CE"/>
                </a:solidFill>
              </a:rPr>
              <a:t>Дополнительные образовательные программы: </a:t>
            </a:r>
          </a:p>
          <a:p>
            <a:pPr algn="ctr">
              <a:buNone/>
            </a:pPr>
            <a:r>
              <a:rPr lang="ru-RU" sz="1600" dirty="0">
                <a:solidFill>
                  <a:schemeClr val="tx1"/>
                </a:solidFill>
              </a:rPr>
              <a:t>Специалист по управлению персоналом</a:t>
            </a:r>
          </a:p>
          <a:p>
            <a:pPr algn="ctr">
              <a:buNone/>
            </a:pPr>
            <a:r>
              <a:rPr lang="ru-RU" sz="1600" dirty="0">
                <a:solidFill>
                  <a:schemeClr val="tx1"/>
                </a:solidFill>
              </a:rPr>
              <a:t>Руководитель НКО</a:t>
            </a:r>
          </a:p>
          <a:p>
            <a:pPr algn="ctr">
              <a:buNone/>
            </a:pPr>
            <a:r>
              <a:rPr lang="ru-RU" sz="1600" dirty="0">
                <a:solidFill>
                  <a:schemeClr val="tx1"/>
                </a:solidFill>
              </a:rPr>
              <a:t>Специалист по интернет-маркетингу</a:t>
            </a:r>
          </a:p>
          <a:p>
            <a:pPr algn="ctr">
              <a:buNone/>
            </a:pPr>
            <a:r>
              <a:rPr lang="ru-RU" sz="1600" dirty="0">
                <a:solidFill>
                  <a:schemeClr val="tx1"/>
                </a:solidFill>
              </a:rPr>
              <a:t>Организация предпринимательской деятельности </a:t>
            </a:r>
          </a:p>
          <a:p>
            <a:pPr algn="ctr">
              <a:buNone/>
            </a:pPr>
            <a:r>
              <a:rPr lang="ru-RU" sz="1600" dirty="0">
                <a:solidFill>
                  <a:schemeClr val="tx1"/>
                </a:solidFill>
              </a:rPr>
              <a:t>Школа практической психологии</a:t>
            </a:r>
          </a:p>
          <a:p>
            <a:pPr algn="ctr">
              <a:buNone/>
            </a:pPr>
            <a:r>
              <a:rPr lang="ru-RU" sz="1600" dirty="0">
                <a:solidFill>
                  <a:schemeClr val="tx1"/>
                </a:solidFill>
              </a:rPr>
              <a:t>Бухгалтер коммерческой организации</a:t>
            </a:r>
          </a:p>
          <a:p>
            <a:pPr algn="ctr">
              <a:buNone/>
            </a:pPr>
            <a:r>
              <a:rPr lang="ru-RU" sz="1600" dirty="0">
                <a:solidFill>
                  <a:schemeClr val="tx1"/>
                </a:solidFill>
              </a:rPr>
              <a:t>Основы психологического консультирования </a:t>
            </a:r>
          </a:p>
          <a:p>
            <a:pPr algn="ctr">
              <a:buNone/>
            </a:pPr>
            <a:r>
              <a:rPr lang="ru-RU" sz="1600" dirty="0">
                <a:solidFill>
                  <a:schemeClr val="tx1"/>
                </a:solidFill>
              </a:rPr>
              <a:t>Экскурсовод (гид)</a:t>
            </a:r>
          </a:p>
          <a:p>
            <a:pPr algn="ctr">
              <a:buNone/>
            </a:pPr>
            <a:r>
              <a:rPr lang="ru-RU" sz="1600" dirty="0">
                <a:solidFill>
                  <a:schemeClr val="tx1"/>
                </a:solidFill>
              </a:rPr>
              <a:t>Основы финансовой грамотности</a:t>
            </a:r>
          </a:p>
          <a:p>
            <a:pPr algn="ctr">
              <a:buNone/>
            </a:pPr>
            <a:r>
              <a:rPr lang="ru-RU" sz="1600" dirty="0">
                <a:solidFill>
                  <a:schemeClr val="tx1"/>
                </a:solidFill>
              </a:rPr>
              <a:t>Менеджмент развития персонала в системе государственной гражданской службы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E4426-761A-4FD1-B827-261E8456A0CF}" type="slidenum">
              <a:rPr lang="ru-RU" smtClean="0"/>
              <a:pPr/>
              <a:t>2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304800" y="44624"/>
            <a:ext cx="8686800" cy="838200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2270CE"/>
                </a:solidFill>
              </a:rPr>
              <a:t>Новые образовательные программы и технологии</a:t>
            </a:r>
          </a:p>
        </p:txBody>
      </p:sp>
    </p:spTree>
  </p:cSld>
  <p:clrMapOvr>
    <a:masterClrMapping/>
  </p:clrMapOvr>
  <p:transition advClick="0" advTm="0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304800" y="260648"/>
            <a:ext cx="8686800" cy="838200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2270CE"/>
                </a:solidFill>
              </a:rPr>
              <a:t>Наши СТУДЕНТЫ: Их достижения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1196752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Студент 4-го курса ИСЭН (направление подготовки «Менеджмент») </a:t>
            </a:r>
            <a:r>
              <a:rPr lang="ru-RU" dirty="0">
                <a:solidFill>
                  <a:srgbClr val="FF0000"/>
                </a:solidFill>
              </a:rPr>
              <a:t>Кирилл Андреевич Худяков</a:t>
            </a:r>
            <a:r>
              <a:rPr lang="ru-RU" dirty="0"/>
              <a:t> стал </a:t>
            </a:r>
            <a:r>
              <a:rPr lang="ru-RU" b="1" dirty="0"/>
              <a:t>победителем в пятом сезоне Всероссийской олимпиады студентов «Я – профессионал» </a:t>
            </a:r>
            <a:r>
              <a:rPr lang="ru-RU" dirty="0"/>
              <a:t>в 2021–2022 учебном году в категории «Бакалавриат» по направлению «Торговое дело»! (научный руководитель</a:t>
            </a:r>
            <a:r>
              <a:rPr lang="ru-RU" dirty="0">
                <a:solidFill>
                  <a:srgbClr val="FF0000"/>
                </a:solidFill>
              </a:rPr>
              <a:t> Еремин В.Н.)</a:t>
            </a:r>
          </a:p>
        </p:txBody>
      </p:sp>
      <p:pic>
        <p:nvPicPr>
          <p:cNvPr id="43010" name="Picture 2" descr="Кирилл Худяков стал победителем олимпиады «Я – профессионал»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3573016"/>
            <a:ext cx="2520279" cy="252028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4572000" y="4365104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Союз промышленников и предпринимателей Ивановской области присудил </a:t>
            </a:r>
            <a:r>
              <a:rPr lang="ru-RU" b="1" dirty="0"/>
              <a:t>именную стипендию </a:t>
            </a:r>
            <a:r>
              <a:rPr lang="ru-RU" dirty="0"/>
              <a:t>в 2022–2023 году (номинация «Экономика») студенту 4-го курса Института социально-экономических наук </a:t>
            </a:r>
            <a:r>
              <a:rPr lang="ru-RU" dirty="0" err="1">
                <a:solidFill>
                  <a:srgbClr val="FF0000"/>
                </a:solidFill>
              </a:rPr>
              <a:t>Ярченкову</a:t>
            </a:r>
            <a:r>
              <a:rPr lang="ru-RU" dirty="0">
                <a:solidFill>
                  <a:srgbClr val="FF0000"/>
                </a:solidFill>
              </a:rPr>
              <a:t> Владимиру Владимировичу</a:t>
            </a:r>
            <a:r>
              <a:rPr lang="ru-RU" dirty="0"/>
              <a:t> (направление «Экономика», профиль «Финансы и кредит»).</a:t>
            </a:r>
          </a:p>
        </p:txBody>
      </p:sp>
      <p:pic>
        <p:nvPicPr>
          <p:cNvPr id="43012" name="Picture 4" descr="Поздравляем Ярченкова В.В. с присуждением именной стипендии СПП Ивановской области!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0152" y="1196752"/>
            <a:ext cx="2356699" cy="3140837"/>
          </a:xfrm>
          <a:prstGeom prst="rect">
            <a:avLst/>
          </a:prstGeom>
          <a:noFill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68789104"/>
      </p:ext>
    </p:extLst>
  </p:cSld>
  <p:clrMapOvr>
    <a:masterClrMapping/>
  </p:clrMapOvr>
  <p:transition advClick="0" advTm="14619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304800" y="260648"/>
            <a:ext cx="8686800" cy="838200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2270CE"/>
                </a:solidFill>
              </a:rPr>
              <a:t>Наши СТУДЕНТЫ: Их достижения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79512" y="1556792"/>
            <a:ext cx="367240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>
                <a:solidFill>
                  <a:srgbClr val="FF0000"/>
                </a:solidFill>
              </a:rPr>
              <a:t>Мужжакова</a:t>
            </a:r>
            <a:r>
              <a:rPr lang="ru-RU" dirty="0">
                <a:solidFill>
                  <a:srgbClr val="FF0000"/>
                </a:solidFill>
              </a:rPr>
              <a:t> Екатерина</a:t>
            </a:r>
            <a:r>
              <a:rPr lang="ru-RU" dirty="0"/>
              <a:t> </a:t>
            </a:r>
            <a:r>
              <a:rPr lang="ru-RU" dirty="0">
                <a:hlinkClick r:id="rId3"/>
              </a:rPr>
              <a:t>стала </a:t>
            </a:r>
            <a:r>
              <a:rPr lang="ru-RU" b="1" dirty="0">
                <a:hlinkClick r:id="rId3"/>
              </a:rPr>
              <a:t>лауреатом</a:t>
            </a:r>
            <a:r>
              <a:rPr lang="ru-RU" b="1" dirty="0"/>
              <a:t> III </a:t>
            </a:r>
            <a:r>
              <a:rPr lang="ru-RU" dirty="0"/>
              <a:t>степени с работой «Финансирование детского отдыха в годы Великой Отечественной войны на примере летних пионерских лагерей Ивановской области»(</a:t>
            </a:r>
            <a:r>
              <a:rPr lang="ru-RU" dirty="0" err="1"/>
              <a:t>науч.рук</a:t>
            </a:r>
            <a:r>
              <a:rPr lang="ru-RU" dirty="0"/>
              <a:t>. </a:t>
            </a:r>
            <a:r>
              <a:rPr lang="ru-RU" dirty="0">
                <a:solidFill>
                  <a:srgbClr val="FF0000"/>
                </a:solidFill>
              </a:rPr>
              <a:t>Курникова И.В.,  Токарева А.А.)</a:t>
            </a:r>
          </a:p>
        </p:txBody>
      </p:sp>
      <p:pic>
        <p:nvPicPr>
          <p:cNvPr id="44034" name="Picture 2" descr="Студентка ИвГУ стала лауреатом конференции им. Жореса Алфёрова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7358" y="2204864"/>
            <a:ext cx="2698671" cy="1800200"/>
          </a:xfrm>
          <a:prstGeom prst="rect">
            <a:avLst/>
          </a:prstGeom>
          <a:noFill/>
        </p:spPr>
      </p:pic>
      <p:pic>
        <p:nvPicPr>
          <p:cNvPr id="44036" name="Picture 4" descr="http://ivanovo.ac.ru/upload/medialibrary/6c9/%D0%90%D0%BB%D1%84%D0%B5%D1%80%D0%BE%D0%B21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57952" y="1268760"/>
            <a:ext cx="2707705" cy="1800200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4283968" y="4941168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Студенты 4-го курса направления подготовки 38.03.01 Экономика (Финансы и кредит) </a:t>
            </a:r>
            <a:r>
              <a:rPr lang="ru-RU" dirty="0" err="1">
                <a:solidFill>
                  <a:srgbClr val="FF0000"/>
                </a:solidFill>
              </a:rPr>
              <a:t>Ярченков</a:t>
            </a:r>
            <a:r>
              <a:rPr lang="ru-RU" dirty="0">
                <a:solidFill>
                  <a:srgbClr val="FF0000"/>
                </a:solidFill>
              </a:rPr>
              <a:t> Владимир и Андрианов Артур</a:t>
            </a:r>
            <a:r>
              <a:rPr lang="ru-RU" dirty="0"/>
              <a:t> заслуженно </a:t>
            </a:r>
            <a:r>
              <a:rPr lang="ru-RU" dirty="0">
                <a:hlinkClick r:id="rId6"/>
              </a:rPr>
              <a:t>выиграли </a:t>
            </a:r>
            <a:r>
              <a:rPr lang="ru-RU" b="1" dirty="0">
                <a:hlinkClick r:id="rId6"/>
              </a:rPr>
              <a:t>грант Фонда поддержки инноваций</a:t>
            </a:r>
            <a:r>
              <a:rPr lang="ru-RU" b="1" dirty="0"/>
              <a:t>.</a:t>
            </a:r>
          </a:p>
        </p:txBody>
      </p:sp>
      <p:pic>
        <p:nvPicPr>
          <p:cNvPr id="44038" name="Picture 6" descr="Студенты ИСЭН стали победителями конкурса «Студенческий стартап» в рамках федерального проекта «Платформа университетского технологического предпринимательства»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5576" y="4293096"/>
            <a:ext cx="3268304" cy="2448272"/>
          </a:xfrm>
          <a:prstGeom prst="rect">
            <a:avLst/>
          </a:prstGeom>
          <a:noFill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36321871"/>
      </p:ext>
    </p:extLst>
  </p:cSld>
  <p:clrMapOvr>
    <a:masterClrMapping/>
  </p:clrMapOvr>
  <p:transition advClick="0" advTm="14619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304800" y="260648"/>
            <a:ext cx="8686800" cy="838200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2270CE"/>
                </a:solidFill>
              </a:rPr>
              <a:t>Наши СТУДЕНТЫ: Их достижения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23528" y="1124744"/>
            <a:ext cx="4572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С 18 по 20 ноября в Московской области прошел </a:t>
            </a:r>
            <a:r>
              <a:rPr lang="ru-RU" b="1" dirty="0"/>
              <a:t>слет добровольцев ЦФО «Округ лидеров», </a:t>
            </a:r>
            <a:r>
              <a:rPr lang="ru-RU" dirty="0"/>
              <a:t>в рамках которого проходило награждение победителей конкурса волонтерских социально значимых проектов и инициатив.</a:t>
            </a:r>
          </a:p>
          <a:p>
            <a:r>
              <a:rPr lang="ru-RU" dirty="0"/>
              <a:t>В номинации «Мы – добрая команда» по направлению «Гуманитарная помощь» победу одержала студентка 2-го курса ИСЭН </a:t>
            </a:r>
            <a:r>
              <a:rPr lang="ru-RU" dirty="0" err="1">
                <a:solidFill>
                  <a:srgbClr val="FF0000"/>
                </a:solidFill>
              </a:rPr>
              <a:t>Ленец</a:t>
            </a:r>
            <a:r>
              <a:rPr lang="ru-RU" dirty="0">
                <a:solidFill>
                  <a:srgbClr val="FF0000"/>
                </a:solidFill>
              </a:rPr>
              <a:t>  Анастасия.</a:t>
            </a:r>
            <a:r>
              <a:rPr lang="ru-RU" dirty="0"/>
              <a:t> </a:t>
            </a:r>
          </a:p>
        </p:txBody>
      </p:sp>
      <p:pic>
        <p:nvPicPr>
          <p:cNvPr id="45060" name="Picture 4" descr="http://ivanovo.ac.ru/upload/medialibrary/41d/%D0%B8%D0%B7%D0%BE%D0%B1%D1%80%D0%B0%D0%B6%D0%B5%D0%BD%D0%B8%D0%B5_viber_2022-11-21_15-05-18-27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1268760"/>
            <a:ext cx="3714924" cy="2475649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4572000" y="4176014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Анастасия  </a:t>
            </a:r>
            <a:r>
              <a:rPr lang="ru-RU" dirty="0" err="1">
                <a:solidFill>
                  <a:srgbClr val="FF0000"/>
                </a:solidFill>
              </a:rPr>
              <a:t>Ленец</a:t>
            </a:r>
            <a:r>
              <a:rPr lang="ru-RU" dirty="0"/>
              <a:t> возглавляет в </a:t>
            </a:r>
            <a:r>
              <a:rPr lang="ru-RU" dirty="0" err="1"/>
              <a:t>ИвГУ</a:t>
            </a:r>
            <a:r>
              <a:rPr lang="ru-RU" dirty="0"/>
              <a:t> патриотический клуб «</a:t>
            </a:r>
            <a:r>
              <a:rPr lang="ru-RU" b="1" dirty="0"/>
              <a:t>Я горжусь</a:t>
            </a:r>
            <a:r>
              <a:rPr lang="ru-RU" dirty="0"/>
              <a:t>».</a:t>
            </a:r>
          </a:p>
          <a:p>
            <a:endParaRPr lang="ru-RU" dirty="0"/>
          </a:p>
          <a:p>
            <a:r>
              <a:rPr lang="ru-RU" dirty="0"/>
              <a:t>15 декабря в Центральном выставочном зале «Манеж» (Москва) </a:t>
            </a:r>
            <a:r>
              <a:rPr lang="ru-RU" dirty="0">
                <a:solidFill>
                  <a:srgbClr val="FF0000"/>
                </a:solidFill>
              </a:rPr>
              <a:t>Анастасия  </a:t>
            </a:r>
            <a:r>
              <a:rPr lang="ru-RU" dirty="0" err="1">
                <a:solidFill>
                  <a:srgbClr val="FF0000"/>
                </a:solidFill>
              </a:rPr>
              <a:t>Ленец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/>
              <a:t>выступила с двумя лекциями на </a:t>
            </a:r>
            <a:r>
              <a:rPr lang="ru-RU" b="1" dirty="0"/>
              <a:t>Всероссийском форуме «Патриот».</a:t>
            </a:r>
          </a:p>
        </p:txBody>
      </p:sp>
      <p:pic>
        <p:nvPicPr>
          <p:cNvPr id="45062" name="Picture 6" descr="Анастасия Ленец приняла участие в патриотических мероприятиях в Санкт-Петербурге и Москве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584" y="4437112"/>
            <a:ext cx="3311747" cy="2217153"/>
          </a:xfrm>
          <a:prstGeom prst="rect">
            <a:avLst/>
          </a:prstGeom>
          <a:noFill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36321871"/>
      </p:ext>
    </p:extLst>
  </p:cSld>
  <p:clrMapOvr>
    <a:masterClrMapping/>
  </p:clrMapOvr>
  <p:transition advClick="0" advTm="14619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304800" y="260648"/>
            <a:ext cx="8686800" cy="838200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2270CE"/>
                </a:solidFill>
              </a:rPr>
              <a:t>Наши СТУДЕНТЫ: Их достижения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79512" y="1556792"/>
            <a:ext cx="5112568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В преддверии праздника 27 ноября ОБУСО «Центр социальной помощи семье и детям «На Московской» и ОБУСО «Ивановский КЦСОН» провели совместный </a:t>
            </a:r>
            <a:r>
              <a:rPr lang="ru-RU" b="1" dirty="0"/>
              <a:t>праздничный концерт, посвященный Дню матери </a:t>
            </a:r>
            <a:r>
              <a:rPr lang="ru-RU" dirty="0"/>
              <a:t>«Поклон вам, мамы дорогие!».</a:t>
            </a:r>
          </a:p>
          <a:p>
            <a:r>
              <a:rPr lang="ru-RU" dirty="0"/>
              <a:t>Студенты 2-го курса направления подготовки 39.03.02 Социальная работа </a:t>
            </a:r>
            <a:r>
              <a:rPr lang="ru-RU" dirty="0">
                <a:solidFill>
                  <a:srgbClr val="FF0000"/>
                </a:solidFill>
              </a:rPr>
              <a:t>Михаил </a:t>
            </a:r>
            <a:r>
              <a:rPr lang="ru-RU" dirty="0" err="1">
                <a:solidFill>
                  <a:srgbClr val="FF0000"/>
                </a:solidFill>
              </a:rPr>
              <a:t>Меньков</a:t>
            </a:r>
            <a:r>
              <a:rPr lang="ru-RU" dirty="0">
                <a:solidFill>
                  <a:srgbClr val="FF0000"/>
                </a:solidFill>
              </a:rPr>
              <a:t> и Старостина Анастасия</a:t>
            </a:r>
            <a:r>
              <a:rPr lang="ru-RU" dirty="0"/>
              <a:t> оказали </a:t>
            </a:r>
            <a:r>
              <a:rPr lang="ru-RU" b="1" dirty="0"/>
              <a:t>волонтерскую помощь </a:t>
            </a:r>
            <a:r>
              <a:rPr lang="ru-RU" dirty="0"/>
              <a:t>в рамках сотрудничества ОБУСО «Ивановский КЦСОН» и кафедры социологии, социальной работы и управления персоналом. Они вручали гостям подготовленные воспитанниками Центра подарки – сердечки, которые ребята изготовили своими руками. Помогали распределять потоки гостей и фотографировали столь приятное и трогательное мероприятие.</a:t>
            </a:r>
          </a:p>
        </p:txBody>
      </p:sp>
      <p:pic>
        <p:nvPicPr>
          <p:cNvPr id="46082" name="Picture 2" descr="http://ivanovo.ac.ru/upload/medialibrary/03b/IMG_05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1484784"/>
            <a:ext cx="3456384" cy="2592288"/>
          </a:xfrm>
          <a:prstGeom prst="rect">
            <a:avLst/>
          </a:prstGeom>
          <a:noFill/>
        </p:spPr>
      </p:pic>
      <p:pic>
        <p:nvPicPr>
          <p:cNvPr id="46084" name="Picture 4" descr="http://ivanovo.ac.ru/upload/medialibrary/509/20221125_11524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0072" y="4293096"/>
            <a:ext cx="3648624" cy="2049501"/>
          </a:xfrm>
          <a:prstGeom prst="rect">
            <a:avLst/>
          </a:prstGeom>
          <a:noFill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36321871"/>
      </p:ext>
    </p:extLst>
  </p:cSld>
  <p:clrMapOvr>
    <a:masterClrMapping/>
  </p:clrMapOvr>
  <p:transition advClick="0" advTm="14619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307975" y="298249"/>
            <a:ext cx="8686800" cy="838200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2270CE"/>
                </a:solidFill>
              </a:rPr>
              <a:t>Наши СТУДЕНТЫ: Их достижения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1556792"/>
            <a:ext cx="520045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>
                <a:solidFill>
                  <a:srgbClr val="FF0000"/>
                </a:solidFill>
              </a:rPr>
              <a:t>Мужжакова</a:t>
            </a:r>
            <a:r>
              <a:rPr lang="ru-RU" dirty="0">
                <a:solidFill>
                  <a:srgbClr val="FF0000"/>
                </a:solidFill>
              </a:rPr>
              <a:t> Екатерина, </a:t>
            </a:r>
            <a:r>
              <a:rPr lang="ru-RU" dirty="0" err="1">
                <a:solidFill>
                  <a:srgbClr val="FF0000"/>
                </a:solidFill>
              </a:rPr>
              <a:t>Найдич</a:t>
            </a:r>
            <a:r>
              <a:rPr lang="ru-RU" dirty="0">
                <a:solidFill>
                  <a:srgbClr val="FF0000"/>
                </a:solidFill>
              </a:rPr>
              <a:t> Артем, Шорохова Анна, Маркосян </a:t>
            </a:r>
            <a:r>
              <a:rPr lang="ru-RU" dirty="0" err="1">
                <a:solidFill>
                  <a:srgbClr val="FF0000"/>
                </a:solidFill>
              </a:rPr>
              <a:t>Маринэ</a:t>
            </a:r>
            <a:r>
              <a:rPr lang="ru-RU" dirty="0"/>
              <a:t> </a:t>
            </a:r>
            <a:r>
              <a:rPr lang="ru-RU" dirty="0">
                <a:hlinkClick r:id="rId3"/>
              </a:rPr>
              <a:t>признаны победителями </a:t>
            </a:r>
            <a:r>
              <a:rPr lang="ru-RU" dirty="0"/>
              <a:t>в 2022 году Молодежным союзом финансистов и экономистов (МСЭФ). Научными руководителями выступили </a:t>
            </a:r>
            <a:r>
              <a:rPr lang="ru-RU" dirty="0">
                <a:solidFill>
                  <a:srgbClr val="FF0000"/>
                </a:solidFill>
              </a:rPr>
              <a:t>Бибикова Е.А., Курникова И.В</a:t>
            </a:r>
            <a:r>
              <a:rPr lang="ru-RU" dirty="0"/>
              <a:t>.</a:t>
            </a:r>
          </a:p>
          <a:p>
            <a:r>
              <a:rPr lang="ru-RU" dirty="0"/>
              <a:t>Ежегодно от ИСЭН принимают участие и становятся победителями 3-5 участников. На имя ректора </a:t>
            </a:r>
            <a:r>
              <a:rPr lang="ru-RU" dirty="0" err="1"/>
              <a:t>ИвГУ</a:t>
            </a:r>
            <a:r>
              <a:rPr lang="ru-RU" dirty="0"/>
              <a:t> Малыгина А.А. поступила благодарность от МСЭФ.</a:t>
            </a:r>
          </a:p>
          <a:p>
            <a:endParaRPr lang="ru-RU" dirty="0"/>
          </a:p>
        </p:txBody>
      </p:sp>
      <p:sp>
        <p:nvSpPr>
          <p:cNvPr id="27650" name="AutoShape 2" descr="PHOTO-2022-12-06-15-41-4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7652" name="AutoShape 4" descr="PHOTO-2022-12-06-15-41-4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7653" name="Picture 5" descr="C:\Users\Ольга\Downloads\PHOTO-2022-12-06-15-41-4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00452" y="1098848"/>
            <a:ext cx="2234672" cy="3006757"/>
          </a:xfrm>
          <a:prstGeom prst="rect">
            <a:avLst/>
          </a:prstGeom>
          <a:noFill/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DE86E20-FABD-42AC-B56C-DF0D2F6357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9166" y="1098848"/>
            <a:ext cx="2395101" cy="324036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BFA9399-B1B0-4894-BFF0-A1F4FEFB5B2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557" y="3314475"/>
            <a:ext cx="2288505" cy="305134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49B5237-2FE5-49D1-9158-8B2796A040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29920" y="3617640"/>
            <a:ext cx="2220722" cy="324036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71BEBAA-E04B-489D-8F06-BF5B2EE87E8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72" y="4131572"/>
            <a:ext cx="1943298" cy="259106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A26F57B-36AF-4AB2-BD10-C1901227951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81906" y="4127313"/>
            <a:ext cx="1847718" cy="25910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36321871"/>
      </p:ext>
    </p:extLst>
  </p:cSld>
  <p:clrMapOvr>
    <a:masterClrMapping/>
  </p:clrMapOvr>
  <p:transition advClick="0" advTm="14619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304800" y="260648"/>
            <a:ext cx="8686800" cy="838200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2270CE"/>
                </a:solidFill>
              </a:rPr>
              <a:t>Наши СТУДЕНТЫ: Их достижения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95536" y="1556792"/>
            <a:ext cx="338437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Полина Агафонова, аспирантка и преподаватель кафедры </a:t>
            </a:r>
            <a:r>
              <a:rPr lang="ru-RU" dirty="0" err="1">
                <a:solidFill>
                  <a:srgbClr val="FF0000"/>
                </a:solidFill>
              </a:rPr>
              <a:t>ССРиУП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b="1" dirty="0">
                <a:hlinkClick r:id="rId3"/>
              </a:rPr>
              <a:t>признана победителем </a:t>
            </a:r>
            <a:r>
              <a:rPr lang="ru-RU" b="1" dirty="0"/>
              <a:t>в конкурсе «Большие надежды»</a:t>
            </a:r>
          </a:p>
          <a:p>
            <a:r>
              <a:rPr lang="ru-RU" dirty="0"/>
              <a:t>Ежегодно от ИСЭН студенты принимают участие и становятся победителями. В 2022 году участниками конкурса выступили: </a:t>
            </a:r>
            <a:r>
              <a:rPr lang="ru-RU" dirty="0" err="1">
                <a:solidFill>
                  <a:srgbClr val="FF0000"/>
                </a:solidFill>
              </a:rPr>
              <a:t>Мужжакова</a:t>
            </a:r>
            <a:r>
              <a:rPr lang="ru-RU" dirty="0">
                <a:solidFill>
                  <a:srgbClr val="FF0000"/>
                </a:solidFill>
              </a:rPr>
              <a:t> Е., </a:t>
            </a:r>
            <a:r>
              <a:rPr lang="ru-RU" dirty="0" err="1">
                <a:solidFill>
                  <a:srgbClr val="FF0000"/>
                </a:solidFill>
              </a:rPr>
              <a:t>Закарян</a:t>
            </a:r>
            <a:r>
              <a:rPr lang="ru-RU" dirty="0">
                <a:solidFill>
                  <a:srgbClr val="FF0000"/>
                </a:solidFill>
              </a:rPr>
              <a:t> Н., Качалова Е., </a:t>
            </a:r>
            <a:r>
              <a:rPr lang="ru-RU" dirty="0" err="1">
                <a:solidFill>
                  <a:srgbClr val="FF0000"/>
                </a:solidFill>
              </a:rPr>
              <a:t>Ленец</a:t>
            </a:r>
            <a:r>
              <a:rPr lang="ru-RU" dirty="0">
                <a:solidFill>
                  <a:srgbClr val="FF0000"/>
                </a:solidFill>
              </a:rPr>
              <a:t> А., Трошина М.</a:t>
            </a:r>
          </a:p>
        </p:txBody>
      </p:sp>
      <p:sp>
        <p:nvSpPr>
          <p:cNvPr id="27650" name="AutoShape 2" descr="PHOTO-2022-12-06-15-41-4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7652" name="AutoShape 4" descr="PHOTO-2022-12-06-15-41-4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4514" name="Picture 2" descr="Поздравляем Полину Агафонову с победой в конкурсе «Большие надежды»!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7944" y="2852936"/>
            <a:ext cx="4752528" cy="3456383"/>
          </a:xfrm>
          <a:prstGeom prst="rect">
            <a:avLst/>
          </a:prstGeom>
          <a:noFill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36321871"/>
      </p:ext>
    </p:extLst>
  </p:cSld>
  <p:clrMapOvr>
    <a:masterClrMapping/>
  </p:clrMapOvr>
  <p:transition advClick="0" advTm="14619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4" descr="http://ivanovo.ac.ru/upload/medialibrary/3d4/2e4cbcfd-3cba-4875-b3ec-669deccec8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4168" y="3356992"/>
            <a:ext cx="1822703" cy="3240360"/>
          </a:xfrm>
          <a:prstGeom prst="rect">
            <a:avLst/>
          </a:prstGeom>
          <a:noFill/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304800" y="260648"/>
            <a:ext cx="8686800" cy="838200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2270CE"/>
                </a:solidFill>
              </a:rPr>
              <a:t>Олимпиады, конкурсы, КОНФЕРЕНЦИИ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39552" y="1340768"/>
            <a:ext cx="4572000" cy="535531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1 место в региональном конкурсе «</a:t>
            </a:r>
            <a:r>
              <a:rPr lang="ru-RU" b="1" dirty="0" err="1">
                <a:solidFill>
                  <a:srgbClr val="FF0000"/>
                </a:solidFill>
              </a:rPr>
              <a:t>КонсультантПЛЮС</a:t>
            </a:r>
            <a:r>
              <a:rPr lang="ru-RU" b="1" dirty="0">
                <a:solidFill>
                  <a:srgbClr val="FF0000"/>
                </a:solidFill>
              </a:rPr>
              <a:t>»!!!</a:t>
            </a:r>
          </a:p>
          <a:p>
            <a:r>
              <a:rPr lang="ru-RU" dirty="0"/>
              <a:t>11 мая команда Института социально-экономических наук </a:t>
            </a:r>
            <a:r>
              <a:rPr lang="ru-RU" dirty="0" err="1"/>
              <a:t>ИвГУ</a:t>
            </a:r>
            <a:r>
              <a:rPr lang="ru-RU" dirty="0"/>
              <a:t>, сохранившая название предшественников – “</a:t>
            </a:r>
            <a:r>
              <a:rPr lang="ru-RU" dirty="0" err="1"/>
              <a:t>ConEcT</a:t>
            </a:r>
            <a:r>
              <a:rPr lang="ru-RU" dirty="0"/>
              <a:t>” (“</a:t>
            </a:r>
            <a:r>
              <a:rPr lang="ru-RU" dirty="0" err="1"/>
              <a:t>Consultant</a:t>
            </a:r>
            <a:r>
              <a:rPr lang="ru-RU" dirty="0"/>
              <a:t> </a:t>
            </a:r>
            <a:r>
              <a:rPr lang="ru-RU" dirty="0" err="1"/>
              <a:t>Economic</a:t>
            </a:r>
            <a:r>
              <a:rPr lang="ru-RU" dirty="0"/>
              <a:t> </a:t>
            </a:r>
            <a:r>
              <a:rPr lang="ru-RU" dirty="0" err="1"/>
              <a:t>Team</a:t>
            </a:r>
            <a:r>
              <a:rPr lang="ru-RU" dirty="0"/>
              <a:t>”), приняла участие в </a:t>
            </a:r>
            <a:r>
              <a:rPr lang="ru-RU" b="1" dirty="0"/>
              <a:t>XV региональном чемпионате на знание систем «КонсультантПлюс» </a:t>
            </a:r>
            <a:r>
              <a:rPr lang="ru-RU" dirty="0"/>
              <a:t>«Образование и твоя карьера 2022».</a:t>
            </a:r>
          </a:p>
          <a:p>
            <a:r>
              <a:rPr lang="ru-RU" dirty="0"/>
              <a:t>В состав команды вошли победители и призеры </a:t>
            </a:r>
            <a:r>
              <a:rPr lang="ru-RU" dirty="0" err="1"/>
              <a:t>внутривузовского</a:t>
            </a:r>
            <a:r>
              <a:rPr lang="ru-RU" dirty="0"/>
              <a:t> конкурса «</a:t>
            </a:r>
            <a:r>
              <a:rPr lang="ru-RU" dirty="0" err="1"/>
              <a:t>КонсультантПлюс</a:t>
            </a:r>
            <a:r>
              <a:rPr lang="ru-RU" dirty="0"/>
              <a:t>»: </a:t>
            </a:r>
            <a:r>
              <a:rPr lang="ru-RU" dirty="0">
                <a:solidFill>
                  <a:srgbClr val="FF0000"/>
                </a:solidFill>
              </a:rPr>
              <a:t>Носов Александр </a:t>
            </a:r>
            <a:r>
              <a:rPr lang="ru-RU" dirty="0"/>
              <a:t>– капитан (студент 2-го курса ОП «Финансы и кредит»), </a:t>
            </a:r>
            <a:r>
              <a:rPr lang="ru-RU" dirty="0" err="1">
                <a:solidFill>
                  <a:srgbClr val="FF0000"/>
                </a:solidFill>
              </a:rPr>
              <a:t>Утебаев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err="1">
                <a:solidFill>
                  <a:srgbClr val="FF0000"/>
                </a:solidFill>
              </a:rPr>
              <a:t>Азамат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/>
              <a:t>(студент 3-го курса ОП «Финансы и кредит»), </a:t>
            </a:r>
            <a:r>
              <a:rPr lang="ru-RU" dirty="0" err="1">
                <a:solidFill>
                  <a:srgbClr val="FF0000"/>
                </a:solidFill>
              </a:rPr>
              <a:t>Самвелян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err="1">
                <a:solidFill>
                  <a:srgbClr val="FF0000"/>
                </a:solidFill>
              </a:rPr>
              <a:t>Гегецик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/>
              <a:t>(студентка 3-го курса ОП «Финансы и кредит»), </a:t>
            </a:r>
            <a:r>
              <a:rPr lang="ru-RU" dirty="0" err="1">
                <a:solidFill>
                  <a:srgbClr val="FF0000"/>
                </a:solidFill>
              </a:rPr>
              <a:t>Мужжакова</a:t>
            </a:r>
            <a:r>
              <a:rPr lang="ru-RU" dirty="0">
                <a:solidFill>
                  <a:srgbClr val="FF0000"/>
                </a:solidFill>
              </a:rPr>
              <a:t> Екатерина </a:t>
            </a:r>
            <a:r>
              <a:rPr lang="ru-RU" dirty="0"/>
              <a:t>– запасной член команды (студентка 2-го курса ОП «Финансы и кредит»).</a:t>
            </a:r>
          </a:p>
        </p:txBody>
      </p:sp>
      <p:pic>
        <p:nvPicPr>
          <p:cNvPr id="20482" name="Picture 2" descr="Команда ИСЭН заняла 1-е место в региональном конкурсе «КонсультантПлюс»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080" y="1196752"/>
            <a:ext cx="3096344" cy="2322258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advClick="0" advTm="14619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304800" y="260648"/>
            <a:ext cx="8686800" cy="838200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2270CE"/>
                </a:solidFill>
              </a:rPr>
              <a:t>Олимпиады, конкурсы, КОНФЕРЕНЦИИ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16523" y="1268760"/>
            <a:ext cx="555162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28 февраля в Ивановском филиале РЭУ им. Г.В. Плеханова состоялась </a:t>
            </a:r>
            <a:r>
              <a:rPr lang="ru-RU" b="1" dirty="0"/>
              <a:t>межвузовская олимпиада </a:t>
            </a:r>
            <a:r>
              <a:rPr lang="ru-RU" dirty="0"/>
              <a:t>«Развитие науки и образования в России», в которой приняла активное участие группа 2-го курса направления подготовки «Управление персоналом» в составе </a:t>
            </a:r>
            <a:r>
              <a:rPr lang="ru-RU" dirty="0">
                <a:solidFill>
                  <a:srgbClr val="FF0000"/>
                </a:solidFill>
              </a:rPr>
              <a:t>Азизовой Д., Вороновой К., Копыловой А., Комаровой А., Смирновой Ю., Симаковой Н. (Науч. рук. Коробова О.О.)</a:t>
            </a:r>
          </a:p>
        </p:txBody>
      </p:sp>
      <p:pic>
        <p:nvPicPr>
          <p:cNvPr id="1079" name="Picture 55" descr="http://ivanovo.ac.ru/upload/medialibrary/3e7/20220305_10045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9664" y="1124744"/>
            <a:ext cx="3024336" cy="4032448"/>
          </a:xfrm>
          <a:prstGeom prst="rect">
            <a:avLst/>
          </a:prstGeom>
          <a:noFill/>
        </p:spPr>
      </p:pic>
      <p:pic>
        <p:nvPicPr>
          <p:cNvPr id="1081" name="Picture 57" descr="http://ivanovo.ac.ru/upload/medialibrary/10d/20220305_10091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7704" y="3655076"/>
            <a:ext cx="3171844" cy="1784163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755576" y="5517232"/>
            <a:ext cx="74888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 течение года студенты </a:t>
            </a:r>
            <a:r>
              <a:rPr lang="ru-RU" dirty="0" err="1">
                <a:solidFill>
                  <a:srgbClr val="FF0000"/>
                </a:solidFill>
              </a:rPr>
              <a:t>Ярченков</a:t>
            </a:r>
            <a:r>
              <a:rPr lang="ru-RU" dirty="0">
                <a:solidFill>
                  <a:srgbClr val="FF0000"/>
                </a:solidFill>
              </a:rPr>
              <a:t> В., Журавлева Я., Рыбина К. и доцент кафедры </a:t>
            </a:r>
            <a:r>
              <a:rPr lang="ru-RU" dirty="0" err="1">
                <a:solidFill>
                  <a:srgbClr val="FF0000"/>
                </a:solidFill>
              </a:rPr>
              <a:t>ФБУиБД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err="1">
                <a:solidFill>
                  <a:srgbClr val="FF0000"/>
                </a:solidFill>
              </a:rPr>
              <a:t>Шекшуева</a:t>
            </a:r>
            <a:r>
              <a:rPr lang="ru-RU" dirty="0">
                <a:solidFill>
                  <a:srgbClr val="FF0000"/>
                </a:solidFill>
              </a:rPr>
              <a:t> С.В. </a:t>
            </a:r>
            <a:r>
              <a:rPr lang="ru-RU" dirty="0"/>
              <a:t>принимали участие в </a:t>
            </a:r>
            <a:r>
              <a:rPr lang="ru-RU" b="1" dirty="0"/>
              <a:t>конференциях Финансового университета при Правительстве РФ</a:t>
            </a:r>
          </a:p>
        </p:txBody>
      </p:sp>
    </p:spTree>
    <p:custDataLst>
      <p:tags r:id="rId1"/>
    </p:custDataLst>
  </p:cSld>
  <p:clrMapOvr>
    <a:masterClrMapping/>
  </p:clrMapOvr>
  <p:transition advClick="0" advTm="14619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304800" y="260648"/>
            <a:ext cx="8686800" cy="838200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2270CE"/>
                </a:solidFill>
              </a:rPr>
              <a:t>Олимпиады, конкурсы, КОНФЕРЕНЦИИ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51520" y="1196752"/>
            <a:ext cx="4572000" cy="480131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9 марта в недавно открывшейся «Точке кипения – </a:t>
            </a:r>
            <a:r>
              <a:rPr lang="ru-RU" dirty="0" err="1"/>
              <a:t>ИвГУ</a:t>
            </a:r>
            <a:r>
              <a:rPr lang="ru-RU" dirty="0"/>
              <a:t>» состоялось мероприятие Института социально-экономических наук в формате </a:t>
            </a:r>
            <a:r>
              <a:rPr lang="ru-RU" b="1" dirty="0"/>
              <a:t>дискуссии по актуальной и до сих пор полностью не изученной теме: </a:t>
            </a:r>
            <a:r>
              <a:rPr lang="ru-RU" dirty="0"/>
              <a:t>«</a:t>
            </a:r>
            <a:r>
              <a:rPr lang="ru-RU" dirty="0" err="1"/>
              <a:t>Криптовалюты</a:t>
            </a:r>
            <a:r>
              <a:rPr lang="ru-RU" dirty="0"/>
              <a:t> в современном мире».</a:t>
            </a:r>
          </a:p>
          <a:p>
            <a:r>
              <a:rPr lang="ru-RU" dirty="0"/>
              <a:t>Организатором выступил заведующий кафедрой финансов, бухгалтерского учета и банковского дела </a:t>
            </a:r>
            <a:r>
              <a:rPr lang="ru-RU" dirty="0">
                <a:solidFill>
                  <a:srgbClr val="FF0000"/>
                </a:solidFill>
              </a:rPr>
              <a:t>Егоров Владимир Николаевич. </a:t>
            </a:r>
            <a:r>
              <a:rPr lang="ru-RU" dirty="0"/>
              <a:t>Участниками и слушателями дискуссии стали ректор </a:t>
            </a:r>
            <a:r>
              <a:rPr lang="ru-RU" dirty="0" err="1"/>
              <a:t>ИвГУ</a:t>
            </a:r>
            <a:r>
              <a:rPr lang="ru-RU" dirty="0"/>
              <a:t> </a:t>
            </a:r>
            <a:r>
              <a:rPr lang="ru-RU" dirty="0">
                <a:solidFill>
                  <a:srgbClr val="FF0000"/>
                </a:solidFill>
              </a:rPr>
              <a:t>Малыгин Алексей Александрович, </a:t>
            </a:r>
            <a:r>
              <a:rPr lang="ru-RU" dirty="0"/>
              <a:t>директор Института социально-экономических наук </a:t>
            </a:r>
            <a:r>
              <a:rPr lang="ru-RU" dirty="0">
                <a:solidFill>
                  <a:srgbClr val="FF0000"/>
                </a:solidFill>
              </a:rPr>
              <a:t>Курникова Ирина Валерьевна, </a:t>
            </a:r>
            <a:r>
              <a:rPr lang="ru-RU" dirty="0"/>
              <a:t>а также </a:t>
            </a:r>
            <a:r>
              <a:rPr lang="ru-RU" dirty="0">
                <a:solidFill>
                  <a:srgbClr val="FF0000"/>
                </a:solidFill>
              </a:rPr>
              <a:t>студенты 2-го и 3-го курсов направления 38.03.01 Экономика («Финансы и кредит» и «Экономика предприятий и организаций»).</a:t>
            </a:r>
          </a:p>
        </p:txBody>
      </p:sp>
      <p:pic>
        <p:nvPicPr>
          <p:cNvPr id="39938" name="Picture 2" descr="Криптовалюты в современном мире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128" y="1196752"/>
            <a:ext cx="3227090" cy="2423610"/>
          </a:xfrm>
          <a:prstGeom prst="rect">
            <a:avLst/>
          </a:prstGeom>
          <a:noFill/>
        </p:spPr>
      </p:pic>
      <p:pic>
        <p:nvPicPr>
          <p:cNvPr id="39940" name="Picture 4" descr="http://ivanovo.ac.ru/upload/medialibrary/161/IMG_574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3429000"/>
            <a:ext cx="2376263" cy="3168352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advClick="0" advTm="14619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304800" y="260648"/>
            <a:ext cx="8686800" cy="838200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2270CE"/>
                </a:solidFill>
              </a:rPr>
              <a:t>Олимпиады, конкурсы, КОНФЕРЕНЦИИ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23528" y="1340768"/>
            <a:ext cx="5184576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30 марта в ФГБОУ ВО «Государственный университет управления» (г. Москва) состоялась Всероссийская НПК «Управление персоналом, социальными и </a:t>
            </a:r>
            <a:r>
              <a:rPr lang="ru-RU" dirty="0" err="1"/>
              <a:t>бизнес-коммуникациями</a:t>
            </a:r>
            <a:r>
              <a:rPr lang="ru-RU" dirty="0"/>
              <a:t>: методы, модели, технологии 2022». </a:t>
            </a:r>
          </a:p>
          <a:p>
            <a:r>
              <a:rPr lang="ru-RU" dirty="0"/>
              <a:t>В работе первой секции «Управление персоналом: возможности и перспективы» приняли очное участие студентки 2-го курса направления подготовки 38.03.03 Управление персоналом </a:t>
            </a:r>
            <a:r>
              <a:rPr lang="ru-RU" dirty="0" err="1"/>
              <a:t>ИвГУ</a:t>
            </a:r>
            <a:r>
              <a:rPr lang="ru-RU" dirty="0"/>
              <a:t>.</a:t>
            </a:r>
          </a:p>
          <a:p>
            <a:r>
              <a:rPr lang="ru-RU" dirty="0">
                <a:solidFill>
                  <a:srgbClr val="FF0000"/>
                </a:solidFill>
              </a:rPr>
              <a:t>Ксения Воронова и Александра Комарова </a:t>
            </a:r>
            <a:r>
              <a:rPr lang="ru-RU" dirty="0"/>
              <a:t>выступили с докладом на тему «Оценка эффективности деятельности государственных и муниципальных служащих». </a:t>
            </a:r>
          </a:p>
          <a:p>
            <a:r>
              <a:rPr lang="ru-RU" dirty="0">
                <a:solidFill>
                  <a:srgbClr val="FF0000"/>
                </a:solidFill>
              </a:rPr>
              <a:t>Анастасия Копылова и Юлия Смирнова </a:t>
            </a:r>
            <a:r>
              <a:rPr lang="ru-RU" dirty="0"/>
              <a:t>рассказали о новых компетенциях руководителя сферы образования при переходе к цифровой экономике. </a:t>
            </a:r>
          </a:p>
        </p:txBody>
      </p:sp>
      <p:pic>
        <p:nvPicPr>
          <p:cNvPr id="38914" name="Picture 2" descr="Всероссийская НПК «Управление персоналом, социальными и бизнес-коммуникациями: методы, модели, технологии 2022 года»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128" y="1268760"/>
            <a:ext cx="3268304" cy="2448272"/>
          </a:xfrm>
          <a:prstGeom prst="rect">
            <a:avLst/>
          </a:prstGeom>
          <a:noFill/>
        </p:spPr>
      </p:pic>
      <p:pic>
        <p:nvPicPr>
          <p:cNvPr id="38916" name="Picture 4" descr="http://ivanovo.ac.ru/upload/medialibrary/f38/ByFAgNkQsT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16084" y="4005064"/>
            <a:ext cx="3264362" cy="2448272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advClick="0" advTm="14619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E4426-761A-4FD1-B827-261E8456A0CF}" type="slidenum">
              <a:rPr lang="ru-RU" smtClean="0"/>
              <a:pPr/>
              <a:t>3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304800" y="44624"/>
            <a:ext cx="8686800" cy="838200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2270CE"/>
                </a:solidFill>
              </a:rPr>
              <a:t>Новые образовательные программы и технологии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04800" y="1196752"/>
            <a:ext cx="466273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Запуск ПТК на 2022-2024 гг.! </a:t>
            </a:r>
          </a:p>
          <a:p>
            <a:r>
              <a:rPr lang="ru-RU" dirty="0"/>
              <a:t>Итоги за 2022: первый уровень программы ПТК успешно пройден!</a:t>
            </a:r>
          </a:p>
          <a:p>
            <a:r>
              <a:rPr lang="ru-RU" dirty="0"/>
              <a:t>15 декабря в новом пространстве «</a:t>
            </a:r>
            <a:r>
              <a:rPr lang="ru-RU" b="1" dirty="0"/>
              <a:t>Предпринимательской Точки кипения» </a:t>
            </a:r>
            <a:r>
              <a:rPr lang="ru-RU" dirty="0"/>
              <a:t>состоялось итоговое событие первой ступени программы ПТК – презентация </a:t>
            </a:r>
            <a:r>
              <a:rPr lang="ru-RU" dirty="0" err="1"/>
              <a:t>бизнес-идей</a:t>
            </a:r>
            <a:r>
              <a:rPr lang="ru-RU" dirty="0"/>
              <a:t> предпринимательскому сообществу.</a:t>
            </a:r>
          </a:p>
        </p:txBody>
      </p:sp>
      <p:pic>
        <p:nvPicPr>
          <p:cNvPr id="58370" name="Picture 2" descr="Итоги первого уровня программы «Предпринимательской Точки кипения – ИвГУ»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048" y="1052736"/>
            <a:ext cx="3743860" cy="2492896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179512" y="4077072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20 декабря в пространстве коллективной работы «Точка кипения – Москва» подвели итоги 2022 года</a:t>
            </a:r>
            <a:r>
              <a:rPr lang="ru-RU" b="1" dirty="0"/>
              <a:t>. «Точка кипения – </a:t>
            </a:r>
            <a:r>
              <a:rPr lang="ru-RU" b="1" dirty="0" err="1"/>
              <a:t>ИвГУ</a:t>
            </a:r>
            <a:r>
              <a:rPr lang="ru-RU" b="1" dirty="0"/>
              <a:t>» </a:t>
            </a:r>
            <a:r>
              <a:rPr lang="ru-RU" dirty="0"/>
              <a:t>победила в номинации «Эффекты и лучшие практики Точек кипения», а ее программный директор </a:t>
            </a:r>
            <a:r>
              <a:rPr lang="ru-RU" dirty="0">
                <a:solidFill>
                  <a:srgbClr val="FF0000"/>
                </a:solidFill>
              </a:rPr>
              <a:t>Алексей Евгеньевич Кирьянов </a:t>
            </a:r>
            <a:r>
              <a:rPr lang="ru-RU" dirty="0"/>
              <a:t>стал лучшим в номинации «</a:t>
            </a:r>
            <a:r>
              <a:rPr lang="ru-RU" dirty="0" err="1"/>
              <a:t>Супер-коннектор</a:t>
            </a:r>
            <a:r>
              <a:rPr lang="ru-RU" dirty="0"/>
              <a:t>»!</a:t>
            </a:r>
          </a:p>
        </p:txBody>
      </p:sp>
      <p:pic>
        <p:nvPicPr>
          <p:cNvPr id="58372" name="Picture 4" descr="http://ivanovo.ac.ru/upload/medialibrary/ee9/QnPgCfNVkN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48264" y="4005064"/>
            <a:ext cx="1944216" cy="2592288"/>
          </a:xfrm>
          <a:prstGeom prst="rect">
            <a:avLst/>
          </a:prstGeom>
          <a:noFill/>
        </p:spPr>
      </p:pic>
      <p:pic>
        <p:nvPicPr>
          <p:cNvPr id="58374" name="Picture 6" descr="Поздравляем с победами команду «Точки кипения – ИвГУ»!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3645024"/>
            <a:ext cx="2000364" cy="2664296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0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304800" y="260648"/>
            <a:ext cx="8686800" cy="838200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2270CE"/>
                </a:solidFill>
              </a:rPr>
              <a:t>Олимпиады, конкурсы, КОНФЕРЕНЦИИ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23528" y="1412776"/>
            <a:ext cx="5670376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10 ноября в Нижегородском государственном педагогическом университете им. </a:t>
            </a:r>
            <a:r>
              <a:rPr lang="ru-RU" dirty="0" err="1"/>
              <a:t>Козьмы</a:t>
            </a:r>
            <a:r>
              <a:rPr lang="ru-RU" dirty="0"/>
              <a:t> Минина состоялась </a:t>
            </a:r>
            <a:r>
              <a:rPr lang="ru-RU" b="1" dirty="0"/>
              <a:t>XX Юбилейная Международная научно-практическая конференция</a:t>
            </a:r>
            <a:r>
              <a:rPr lang="ru-RU" dirty="0"/>
              <a:t>, посвященная памяти </a:t>
            </a:r>
            <a:r>
              <a:rPr lang="ru-RU" dirty="0" err="1"/>
              <a:t>д.э.н</a:t>
            </a:r>
            <a:r>
              <a:rPr lang="ru-RU" dirty="0"/>
              <a:t>., профессора Белоусова Р.А. В работе пленарного заседания и первой секции «Менеджмент промышленных предприятий» приняли очное участие студентки 3-го курса </a:t>
            </a:r>
            <a:r>
              <a:rPr lang="ru-RU" dirty="0" err="1"/>
              <a:t>ИвГУ</a:t>
            </a:r>
            <a:r>
              <a:rPr lang="ru-RU" dirty="0"/>
              <a:t> (направление подготовки 38.03.03 Управление персоналом).</a:t>
            </a:r>
          </a:p>
          <a:p>
            <a:r>
              <a:rPr lang="ru-RU" dirty="0">
                <a:solidFill>
                  <a:srgbClr val="FF0000"/>
                </a:solidFill>
              </a:rPr>
              <a:t>Ксения Воронова и Александра Комарова </a:t>
            </a:r>
            <a:r>
              <a:rPr lang="ru-RU" dirty="0"/>
              <a:t>выступили с докладом на тему «Развитие кадрового потенциала промышленных предприятий региона в условиях инновационных изменений» (научный руководитель – </a:t>
            </a:r>
            <a:r>
              <a:rPr lang="ru-RU" dirty="0" err="1"/>
              <a:t>д.э.н</a:t>
            </a:r>
            <a:r>
              <a:rPr lang="ru-RU" dirty="0"/>
              <a:t>, проф. Берендеева А.Б.). </a:t>
            </a:r>
          </a:p>
          <a:p>
            <a:r>
              <a:rPr lang="ru-RU" dirty="0">
                <a:solidFill>
                  <a:srgbClr val="FF0000"/>
                </a:solidFill>
              </a:rPr>
              <a:t>Анастасия Копылова и Юлия Смирнова </a:t>
            </a:r>
            <a:r>
              <a:rPr lang="ru-RU" dirty="0"/>
              <a:t>(научный руководитель – </a:t>
            </a:r>
            <a:r>
              <a:rPr lang="ru-RU" dirty="0" err="1"/>
              <a:t>к.э.н</a:t>
            </a:r>
            <a:r>
              <a:rPr lang="ru-RU" dirty="0"/>
              <a:t>., доц. Коробова О.О.) рассказали о проблемах легкой промышленности в России.</a:t>
            </a:r>
          </a:p>
        </p:txBody>
      </p:sp>
      <p:pic>
        <p:nvPicPr>
          <p:cNvPr id="1026" name="Picture 2" descr="На юбилейной конференции «Промышленное развитие России: проблемы и перспективы»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88224" y="3429000"/>
            <a:ext cx="2376981" cy="3168352"/>
          </a:xfrm>
          <a:prstGeom prst="rect">
            <a:avLst/>
          </a:prstGeom>
          <a:noFill/>
        </p:spPr>
      </p:pic>
      <p:pic>
        <p:nvPicPr>
          <p:cNvPr id="1028" name="Picture 4" descr="http://ivanovo.ac.ru/upload/medialibrary/84f/io1paKOu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168" y="1268760"/>
            <a:ext cx="2160240" cy="288032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advClick="0" advTm="14619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304800" y="260648"/>
            <a:ext cx="8686800" cy="838200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2270CE"/>
                </a:solidFill>
              </a:rPr>
              <a:t>Олимпиады, конкурсы, КОНФЕРЕНЦИИ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99525" y="1268760"/>
            <a:ext cx="4848539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С 19 апреля по 22 апреля в рамках </a:t>
            </a:r>
            <a:r>
              <a:rPr lang="ru-RU" b="1" dirty="0"/>
              <a:t>Фестиваля «Научно-исследовательская деятельность в классическом университете» </a:t>
            </a:r>
            <a:r>
              <a:rPr lang="ru-RU" dirty="0"/>
              <a:t>прошла конференция «Молодая наука в классическом университете», в которой активно приняли участие студенты ИСЭН.</a:t>
            </a:r>
          </a:p>
          <a:p>
            <a:r>
              <a:rPr lang="ru-RU" b="1" dirty="0"/>
              <a:t>От ИСЭН на конференцию было заявлено 13 секций </a:t>
            </a:r>
            <a:r>
              <a:rPr lang="ru-RU" dirty="0"/>
              <a:t>по таким направлениям, как экономическое, финансовое, управленческое, социальное. В рамках каждой из секций была проведена активная и плодотворная работа в различных форматах (круглый стол, дискуссия, семинар, олимпиада – и т.д.).</a:t>
            </a:r>
          </a:p>
        </p:txBody>
      </p:sp>
      <p:pic>
        <p:nvPicPr>
          <p:cNvPr id="55300" name="Picture 4" descr="http://ivanovo.ac.ru/upload/medialibrary/eb1/eby-YeAhQDUWgrtje2USivydsxA47C0LiZXOpXI6sDYTVjtoiDj2-i9ARVyrkAi6DtSVjxDGwrw57ZeE450HIEx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2276872"/>
            <a:ext cx="2268252" cy="3024336"/>
          </a:xfrm>
          <a:prstGeom prst="rect">
            <a:avLst/>
          </a:prstGeom>
          <a:noFill/>
        </p:spPr>
      </p:pic>
      <p:pic>
        <p:nvPicPr>
          <p:cNvPr id="55298" name="Picture 2" descr="http://ivanovo.ac.ru/upload/medialibrary/f66/165062759792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44208" y="1268760"/>
            <a:ext cx="2400267" cy="1800200"/>
          </a:xfrm>
          <a:prstGeom prst="rect">
            <a:avLst/>
          </a:prstGeom>
          <a:noFill/>
        </p:spPr>
      </p:pic>
      <p:pic>
        <p:nvPicPr>
          <p:cNvPr id="55302" name="Picture 6" descr="http://ivanovo.ac.ru/upload/medialibrary/929/IMG_20220419_09535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00192" y="4653136"/>
            <a:ext cx="2496277" cy="1872208"/>
          </a:xfrm>
          <a:prstGeom prst="rect">
            <a:avLst/>
          </a:prstGeom>
          <a:noFill/>
        </p:spPr>
      </p:pic>
      <p:pic>
        <p:nvPicPr>
          <p:cNvPr id="55304" name="Picture 8" descr="http://ivanovo.ac.ru/upload/medialibrary/cfa/IMG_20220419_10232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91880" y="4815154"/>
            <a:ext cx="2568285" cy="1926214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advClick="0" advTm="14619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304800" y="260648"/>
            <a:ext cx="8686800" cy="838200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2270CE"/>
                </a:solidFill>
              </a:rPr>
              <a:t>Взаимодействие с работодателями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827584" y="1340768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Финансисты ИСЭН на </a:t>
            </a:r>
            <a:r>
              <a:rPr lang="ru-RU" b="1" dirty="0"/>
              <a:t>Дне открытых дверей </a:t>
            </a:r>
            <a:r>
              <a:rPr lang="ru-RU" dirty="0"/>
              <a:t>в Департаменте финансов Ивановской области – 27 мая</a:t>
            </a:r>
          </a:p>
        </p:txBody>
      </p:sp>
      <p:pic>
        <p:nvPicPr>
          <p:cNvPr id="37892" name="Picture 4" descr="http://ivanovo.ac.ru/upload/medialibrary/b31/IMG_458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128" y="1124744"/>
            <a:ext cx="2880320" cy="2160240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5220072" y="3501008"/>
            <a:ext cx="35283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ИСЭН принял участие в праздновании </a:t>
            </a:r>
            <a:r>
              <a:rPr lang="ru-RU" b="1" dirty="0"/>
              <a:t>Дня предпринимателя </a:t>
            </a:r>
            <a:r>
              <a:rPr lang="ru-RU" dirty="0"/>
              <a:t>– 26 мая</a:t>
            </a:r>
          </a:p>
        </p:txBody>
      </p:sp>
      <p:pic>
        <p:nvPicPr>
          <p:cNvPr id="37896" name="Picture 8" descr="http://ivanovo.ac.ru/upload/medialibrary/645/IMG_662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83768" y="2204864"/>
            <a:ext cx="2227790" cy="2970387"/>
          </a:xfrm>
          <a:prstGeom prst="rect">
            <a:avLst/>
          </a:prstGeom>
          <a:noFill/>
        </p:spPr>
      </p:pic>
      <p:pic>
        <p:nvPicPr>
          <p:cNvPr id="37894" name="Picture 6" descr="http://ivanovo.ac.ru/upload/medialibrary/ba8/IMG_662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5576" y="2780928"/>
            <a:ext cx="2088232" cy="2784309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5661249"/>
            <a:ext cx="49320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/>
              <a:t>Студенты-экономисты (3 курс) встретились с представителями </a:t>
            </a:r>
            <a:r>
              <a:rPr lang="ru-RU" b="1" dirty="0"/>
              <a:t>Пенсионного фонда России</a:t>
            </a:r>
            <a:r>
              <a:rPr lang="ru-RU" dirty="0"/>
              <a:t>. Тема встречи - «Все о пенсиях» </a:t>
            </a:r>
          </a:p>
        </p:txBody>
      </p:sp>
      <p:pic>
        <p:nvPicPr>
          <p:cNvPr id="20481" name="Picture 1" descr="D:\ФОТО\7 2 фото.jpe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20072" y="4581128"/>
            <a:ext cx="3600400" cy="2276872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advClick="0" advTm="14619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304800" y="260648"/>
            <a:ext cx="8686800" cy="838200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2270CE"/>
                </a:solidFill>
              </a:rPr>
              <a:t>Взаимодействие с работодателями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251520" y="1281534"/>
            <a:ext cx="57606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Студенты ИСЭН стали участниками </a:t>
            </a:r>
            <a:r>
              <a:rPr lang="ru-RU" b="1" dirty="0"/>
              <a:t>Публичных слушаний по проекту бюджета Ивановской области на 2023 год и плановый период 2024 и 2025 годов</a:t>
            </a:r>
          </a:p>
          <a:p>
            <a:r>
              <a:rPr lang="ru-RU" dirty="0"/>
              <a:t> – 9 ноября</a:t>
            </a:r>
          </a:p>
        </p:txBody>
      </p:sp>
      <p:pic>
        <p:nvPicPr>
          <p:cNvPr id="36866" name="Picture 2" descr="http://ivanovo.ac.ru/upload/medialibrary/3c2/image-09-11-22-01-54-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6176" y="1196752"/>
            <a:ext cx="2599714" cy="1949786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2915816" y="3356992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Преподаватели и студенты ИСЭН приняли участие в </a:t>
            </a:r>
            <a:r>
              <a:rPr lang="ru-RU" b="1" dirty="0"/>
              <a:t>круглом столе, посвященном экспортной деятельности</a:t>
            </a:r>
            <a:r>
              <a:rPr lang="ru-RU" dirty="0"/>
              <a:t> – 14 октября</a:t>
            </a:r>
          </a:p>
        </p:txBody>
      </p:sp>
      <p:pic>
        <p:nvPicPr>
          <p:cNvPr id="36868" name="Picture 4" descr="http://ivanovo.ac.ru/upload/medialibrary/d49/166598757434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2852936"/>
            <a:ext cx="2496277" cy="1872208"/>
          </a:xfrm>
          <a:prstGeom prst="rect">
            <a:avLst/>
          </a:prstGeom>
          <a:noFill/>
        </p:spPr>
      </p:pic>
      <p:sp>
        <p:nvSpPr>
          <p:cNvPr id="15" name="Прямоугольник 14"/>
          <p:cNvSpPr/>
          <p:nvPr/>
        </p:nvSpPr>
        <p:spPr>
          <a:xfrm>
            <a:off x="323528" y="5301208"/>
            <a:ext cx="49320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Первый интеллектуально-спортивный марафон кадрового проекта ФНС России «Стань частью нашей команды» - 30 сентября</a:t>
            </a:r>
          </a:p>
        </p:txBody>
      </p:sp>
      <p:pic>
        <p:nvPicPr>
          <p:cNvPr id="36870" name="Picture 6" descr="Первый интеллектуально-спортивный марафон кадрового проекта ФНС России «Стань частью нашей команды»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64088" y="4509120"/>
            <a:ext cx="2979925" cy="2232248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advClick="0" advTm="14619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304800" y="260648"/>
            <a:ext cx="8686800" cy="838200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2270CE"/>
                </a:solidFill>
              </a:rPr>
              <a:t>Взаимодействие с </a:t>
            </a:r>
            <a:r>
              <a:rPr lang="ru-RU" dirty="0" err="1">
                <a:solidFill>
                  <a:srgbClr val="2270CE"/>
                </a:solidFill>
              </a:rPr>
              <a:t>работодателями</a:t>
            </a:r>
            <a:r>
              <a:rPr lang="ru-RU" dirty="0" err="1">
                <a:solidFill>
                  <a:srgbClr val="FF0000"/>
                </a:solidFill>
              </a:rPr>
              <a:t>+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0" y="1281534"/>
            <a:ext cx="630019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21 ноября студенты ИСЭН стали </a:t>
            </a:r>
            <a:r>
              <a:rPr lang="ru-RU" b="1" dirty="0"/>
              <a:t>участниками расширенной коллегии при Управлении ФНС по Ивановской области</a:t>
            </a:r>
            <a:r>
              <a:rPr lang="ru-RU" dirty="0"/>
              <a:t>, которая проходила в филармонии. Это приглашение студенты получили благодаря Соглашению, подписанному ректором </a:t>
            </a:r>
            <a:r>
              <a:rPr lang="ru-RU" dirty="0" err="1"/>
              <a:t>ИвГУ</a:t>
            </a:r>
            <a:r>
              <a:rPr lang="ru-RU" dirty="0"/>
              <a:t> Малыгиным А.А. и руководителем налогового ведомства </a:t>
            </a:r>
            <a:r>
              <a:rPr lang="ru-RU" dirty="0" err="1"/>
              <a:t>Яковицким</a:t>
            </a:r>
            <a:r>
              <a:rPr lang="ru-RU" dirty="0"/>
              <a:t> Д.А. На коллегии присутствовал Губернатор Воскресенский С.С.</a:t>
            </a:r>
          </a:p>
        </p:txBody>
      </p:sp>
      <p:pic>
        <p:nvPicPr>
          <p:cNvPr id="18434" name="Picture 2" descr="Подписано Соглашение о сотрудничестве и взаимодействии между УФНС по Ивановской области и ИвГУ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91672" y="1196752"/>
            <a:ext cx="2952328" cy="2232248"/>
          </a:xfrm>
          <a:prstGeom prst="rect">
            <a:avLst/>
          </a:prstGeom>
          <a:noFill/>
        </p:spPr>
      </p:pic>
      <p:pic>
        <p:nvPicPr>
          <p:cNvPr id="18435" name="Picture 3" descr="D:\ФОТО\1 фото 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789040"/>
            <a:ext cx="3888432" cy="2808312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4283968" y="3789040"/>
            <a:ext cx="486003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Выступление студентов было ярким и запоминающимся.</a:t>
            </a:r>
          </a:p>
          <a:p>
            <a:r>
              <a:rPr lang="ru-RU" dirty="0"/>
              <a:t>Нона </a:t>
            </a:r>
            <a:r>
              <a:rPr lang="ru-RU" dirty="0" err="1"/>
              <a:t>Закарян</a:t>
            </a:r>
            <a:r>
              <a:rPr lang="ru-RU" dirty="0"/>
              <a:t> прочитала стихи В.Маяковского «Послушайте». Носов А., </a:t>
            </a:r>
            <a:r>
              <a:rPr lang="ru-RU" dirty="0" err="1"/>
              <a:t>Мужжакова</a:t>
            </a:r>
            <a:r>
              <a:rPr lang="ru-RU" dirty="0"/>
              <a:t> Е., </a:t>
            </a:r>
            <a:r>
              <a:rPr lang="ru-RU" dirty="0" err="1"/>
              <a:t>Диамантину</a:t>
            </a:r>
            <a:r>
              <a:rPr lang="ru-RU" dirty="0"/>
              <a:t> </a:t>
            </a:r>
            <a:r>
              <a:rPr lang="ru-RU" dirty="0" err="1"/>
              <a:t>Пьедаде</a:t>
            </a:r>
            <a:r>
              <a:rPr lang="ru-RU" dirty="0"/>
              <a:t>, Баранова А, </a:t>
            </a:r>
            <a:r>
              <a:rPr lang="ru-RU" dirty="0" err="1"/>
              <a:t>Омрани</a:t>
            </a:r>
            <a:r>
              <a:rPr lang="ru-RU" dirty="0"/>
              <a:t> А., Чижов А. очень тепло поздравили всех присутствующих с Днем налогового работника.</a:t>
            </a:r>
          </a:p>
          <a:p>
            <a:r>
              <a:rPr lang="ru-RU" dirty="0"/>
              <a:t>Руководителю УФНС по Ивановской области вручили Поздравительный адрес.</a:t>
            </a:r>
          </a:p>
        </p:txBody>
      </p:sp>
    </p:spTree>
    <p:custDataLst>
      <p:tags r:id="rId1"/>
    </p:custDataLst>
  </p:cSld>
  <p:clrMapOvr>
    <a:masterClrMapping/>
  </p:clrMapOvr>
  <p:transition advClick="0" advTm="14619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304800" y="260648"/>
            <a:ext cx="8686800" cy="838200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2270CE"/>
                </a:solidFill>
              </a:rPr>
              <a:t>Взаимодействие с работодателями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0" y="1196752"/>
            <a:ext cx="874846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12 декабря на базе Центральной универсальной библиотеки состоялся </a:t>
            </a:r>
            <a:r>
              <a:rPr lang="ru-RU" b="1" dirty="0"/>
              <a:t>круглый стол, посвященный 30-летию Казначейства России.</a:t>
            </a:r>
          </a:p>
          <a:p>
            <a:r>
              <a:rPr lang="ru-RU" dirty="0"/>
              <a:t>Студенты ИСЭН стали участниками круглого стола при Управлении федерального казначейства по Ивановской области. Интересно было узнать историю Казначейской системы с царских времен до сегодняшних дней. В исследованиях принимают участие преподаватели и студенты </a:t>
            </a:r>
            <a:r>
              <a:rPr lang="ru-RU" dirty="0" err="1"/>
              <a:t>ИвГУ</a:t>
            </a:r>
            <a:r>
              <a:rPr lang="ru-RU" dirty="0"/>
              <a:t>. 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0" y="2924944"/>
            <a:ext cx="586814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Руководитель УФК по Ивановской области Полетаев А.В. вручил благодарственные письма ректору </a:t>
            </a:r>
            <a:r>
              <a:rPr lang="ru-RU" dirty="0" err="1"/>
              <a:t>ИвГУ</a:t>
            </a:r>
            <a:r>
              <a:rPr lang="ru-RU" dirty="0"/>
              <a:t> Малыгину А.А. и директору ИСЭН Курниковой И.В.</a:t>
            </a:r>
          </a:p>
        </p:txBody>
      </p:sp>
      <p:pic>
        <p:nvPicPr>
          <p:cNvPr id="66562" name="Picture 2" descr="D:\ФОТО\2  5 фото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3861048"/>
            <a:ext cx="4968552" cy="2708920"/>
          </a:xfrm>
          <a:prstGeom prst="rect">
            <a:avLst/>
          </a:prstGeom>
          <a:noFill/>
        </p:spPr>
      </p:pic>
      <p:pic>
        <p:nvPicPr>
          <p:cNvPr id="66563" name="Picture 3" descr="D:\ФОТО\DSC_894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08107" y="2852936"/>
            <a:ext cx="2712365" cy="3744781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advClick="0" advTm="14619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8" name="Picture 8" descr="Встреча со старшеклассниками МБОУ «Средняя общеобразовательная школа № 4»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648" y="3501008"/>
            <a:ext cx="4110125" cy="3068960"/>
          </a:xfrm>
          <a:prstGeom prst="rect">
            <a:avLst/>
          </a:prstGeom>
          <a:noFill/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304800" y="260648"/>
            <a:ext cx="8686800" cy="838200"/>
          </a:xfrm>
        </p:spPr>
        <p:txBody>
          <a:bodyPr>
            <a:normAutofit/>
          </a:bodyPr>
          <a:lstStyle/>
          <a:p>
            <a:r>
              <a:rPr lang="ru-RU" dirty="0" err="1">
                <a:solidFill>
                  <a:srgbClr val="2270CE"/>
                </a:solidFill>
              </a:rPr>
              <a:t>Профориентационная</a:t>
            </a:r>
            <a:r>
              <a:rPr lang="ru-RU" dirty="0">
                <a:solidFill>
                  <a:srgbClr val="2270CE"/>
                </a:solidFill>
              </a:rPr>
              <a:t> деятельность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51520" y="1052736"/>
            <a:ext cx="88924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Преподаватели ИСЭН принимают активное участие в разработке профориентационных материалов, консультаций, проведении профориентационной работы со школьниками (Иваново, Кинешма, Приволжск, Тейково, Вичуга, Фурманов, </a:t>
            </a:r>
            <a:r>
              <a:rPr lang="ru-RU" dirty="0" err="1"/>
              <a:t>ГавПосад</a:t>
            </a:r>
            <a:r>
              <a:rPr lang="ru-RU" dirty="0"/>
              <a:t>, </a:t>
            </a:r>
            <a:r>
              <a:rPr lang="ru-RU" dirty="0" err="1"/>
              <a:t>Лухский</a:t>
            </a:r>
            <a:r>
              <a:rPr lang="ru-RU" dirty="0"/>
              <a:t> район, Южа)</a:t>
            </a:r>
          </a:p>
        </p:txBody>
      </p:sp>
      <p:pic>
        <p:nvPicPr>
          <p:cNvPr id="30722" name="Picture 2" descr="http://ivanovo.ac.ru/upload/medialibrary/2f8/%D0%93%D0%B8%D0%BC%D0%BD%D0%B0%D0%B7%D0%B8%D1%8F%202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2060848"/>
            <a:ext cx="2088232" cy="2088232"/>
          </a:xfrm>
          <a:prstGeom prst="rect">
            <a:avLst/>
          </a:prstGeom>
          <a:noFill/>
        </p:spPr>
      </p:pic>
      <p:pic>
        <p:nvPicPr>
          <p:cNvPr id="30726" name="Picture 6" descr="http://ivanovo.ac.ru/upload/medialibrary/f4a/166721959128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6056" y="2204864"/>
            <a:ext cx="3659842" cy="2736304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advClick="0" advTm="14619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304800" y="260648"/>
            <a:ext cx="8686800" cy="838200"/>
          </a:xfrm>
        </p:spPr>
        <p:txBody>
          <a:bodyPr>
            <a:normAutofit/>
          </a:bodyPr>
          <a:lstStyle/>
          <a:p>
            <a:r>
              <a:rPr lang="ru-RU" dirty="0" err="1">
                <a:solidFill>
                  <a:srgbClr val="2270CE"/>
                </a:solidFill>
              </a:rPr>
              <a:t>Профориентационная</a:t>
            </a:r>
            <a:r>
              <a:rPr lang="ru-RU" dirty="0">
                <a:solidFill>
                  <a:srgbClr val="2270CE"/>
                </a:solidFill>
              </a:rPr>
              <a:t> деятельность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51520" y="1052736"/>
            <a:ext cx="88924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22 января ИСЭН принял участие в </a:t>
            </a:r>
            <a:r>
              <a:rPr lang="ru-RU" b="1" dirty="0"/>
              <a:t>проекте «Этажи знаний»</a:t>
            </a:r>
            <a:r>
              <a:rPr lang="ru-RU" dirty="0"/>
              <a:t> – </a:t>
            </a:r>
            <a:r>
              <a:rPr lang="ru-RU" dirty="0" err="1"/>
              <a:t>профориентационном</a:t>
            </a:r>
            <a:r>
              <a:rPr lang="ru-RU" dirty="0"/>
              <a:t> </a:t>
            </a:r>
            <a:r>
              <a:rPr lang="ru-RU" dirty="0" err="1"/>
              <a:t>интенсиве</a:t>
            </a:r>
            <a:r>
              <a:rPr lang="ru-RU" dirty="0"/>
              <a:t> для школьников и их родителей.</a:t>
            </a:r>
          </a:p>
        </p:txBody>
      </p:sp>
      <p:pic>
        <p:nvPicPr>
          <p:cNvPr id="40962" name="Picture 2" descr="http://ivanovo.ac.ru/upload/medialibrary/625/20220122_1038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6136" y="2204864"/>
            <a:ext cx="3161490" cy="1778339"/>
          </a:xfrm>
          <a:prstGeom prst="rect">
            <a:avLst/>
          </a:prstGeom>
          <a:noFill/>
        </p:spPr>
      </p:pic>
      <p:pic>
        <p:nvPicPr>
          <p:cNvPr id="40964" name="Picture 4" descr="http://ivanovo.ac.ru/upload/medialibrary/38c/BNRAxFMSmlU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3848" y="1772816"/>
            <a:ext cx="2809409" cy="1872208"/>
          </a:xfrm>
          <a:prstGeom prst="rect">
            <a:avLst/>
          </a:prstGeom>
          <a:noFill/>
        </p:spPr>
      </p:pic>
      <p:pic>
        <p:nvPicPr>
          <p:cNvPr id="40966" name="Picture 6" descr="«Этажи знаний» в ИСЭН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1772816"/>
            <a:ext cx="2893116" cy="2160240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179512" y="4437112"/>
            <a:ext cx="363691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20 ноября в Ивановском государственном университете состоялся первый в этом учебном году </a:t>
            </a:r>
            <a:r>
              <a:rPr lang="ru-RU" b="1" dirty="0"/>
              <a:t>День открытых дверей </a:t>
            </a:r>
            <a:r>
              <a:rPr lang="ru-RU" dirty="0"/>
              <a:t>– как всегда, шумно, многолюдно и конструктивно!</a:t>
            </a:r>
          </a:p>
        </p:txBody>
      </p:sp>
      <p:pic>
        <p:nvPicPr>
          <p:cNvPr id="40968" name="Picture 8" descr="http://ivanovo.ac.ru/upload/medialibrary/e0d/mgr_YdtNFlw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52120" y="4509120"/>
            <a:ext cx="3025517" cy="2016224"/>
          </a:xfrm>
          <a:prstGeom prst="rect">
            <a:avLst/>
          </a:prstGeom>
          <a:noFill/>
        </p:spPr>
      </p:pic>
      <p:pic>
        <p:nvPicPr>
          <p:cNvPr id="40970" name="Picture 10" descr="http://ivanovo.ac.ru/upload/medialibrary/3d7/zgsJl98Bz9U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79912" y="3861048"/>
            <a:ext cx="1836070" cy="2755181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advClick="0" advTm="14619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304800" y="260648"/>
            <a:ext cx="8686800" cy="838200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rgbClr val="2270CE"/>
                </a:solidFill>
              </a:rPr>
              <a:t>НАГРАДЫ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23528" y="1124744"/>
            <a:ext cx="4608512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24–25 февраля в г. Плес на базе </a:t>
            </a:r>
            <a:r>
              <a:rPr lang="ru-RU" dirty="0" err="1"/>
              <a:t>Плесского</a:t>
            </a:r>
            <a:r>
              <a:rPr lang="ru-RU" dirty="0"/>
              <a:t> колледжа сервиса и туризма прошел </a:t>
            </a:r>
            <a:r>
              <a:rPr lang="ru-RU" b="1" dirty="0"/>
              <a:t>VII Региональный чемпионат «Молодые профессионалы» (</a:t>
            </a:r>
            <a:r>
              <a:rPr lang="ru-RU" b="1" dirty="0" err="1"/>
              <a:t>WorldSkills</a:t>
            </a:r>
            <a:r>
              <a:rPr lang="ru-RU" b="1" dirty="0"/>
              <a:t> </a:t>
            </a:r>
            <a:r>
              <a:rPr lang="ru-RU" b="1" dirty="0" err="1"/>
              <a:t>Russia</a:t>
            </a:r>
            <a:r>
              <a:rPr lang="ru-RU" b="1" dirty="0"/>
              <a:t> – Навыки мудрых) Ивановской области (номинация «Туризм»).</a:t>
            </a:r>
            <a:r>
              <a:rPr lang="ru-RU" dirty="0"/>
              <a:t> Для участия в конкурсе пригласили директора ИСЭН </a:t>
            </a:r>
            <a:r>
              <a:rPr lang="ru-RU" dirty="0">
                <a:solidFill>
                  <a:srgbClr val="FF0000"/>
                </a:solidFill>
              </a:rPr>
              <a:t>Курникову Ирину Валерьевну </a:t>
            </a:r>
            <a:r>
              <a:rPr lang="ru-RU" dirty="0"/>
              <a:t>и руководителя дополнительной профессиональной программы «Гид-экскурсовод», доцента кафедры менеджмента ИСЭН </a:t>
            </a:r>
            <a:r>
              <a:rPr lang="ru-RU" dirty="0">
                <a:solidFill>
                  <a:srgbClr val="FF0000"/>
                </a:solidFill>
              </a:rPr>
              <a:t>Савина Валентина Эдуардовича. </a:t>
            </a:r>
            <a:r>
              <a:rPr lang="ru-RU" dirty="0"/>
              <a:t>Конкурс включал два модуля, связанных с разработкой и экономическим обоснованием новых туристских маршрутов за рубежом и по России, за исключением Центрального федерального округа.</a:t>
            </a:r>
          </a:p>
          <a:p>
            <a:r>
              <a:rPr lang="ru-RU" dirty="0"/>
              <a:t>В жесткой конкурентной борьбе </a:t>
            </a:r>
            <a:r>
              <a:rPr lang="ru-RU" dirty="0">
                <a:solidFill>
                  <a:srgbClr val="FF0000"/>
                </a:solidFill>
              </a:rPr>
              <a:t>Курникова Ирина Валерьевна </a:t>
            </a:r>
            <a:r>
              <a:rPr lang="ru-RU" dirty="0"/>
              <a:t>стала призером, заняв почетное 2-е место, завоевав серебряную медаль. </a:t>
            </a:r>
          </a:p>
          <a:p>
            <a:endParaRPr lang="ru-RU" dirty="0"/>
          </a:p>
        </p:txBody>
      </p:sp>
      <p:pic>
        <p:nvPicPr>
          <p:cNvPr id="48134" name="Picture 6" descr="http://ivanovo.ac.ru/upload/medialibrary/80e/IMG_547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58054" y="2276872"/>
            <a:ext cx="2106234" cy="2808312"/>
          </a:xfrm>
          <a:prstGeom prst="rect">
            <a:avLst/>
          </a:prstGeom>
          <a:noFill/>
        </p:spPr>
      </p:pic>
      <p:pic>
        <p:nvPicPr>
          <p:cNvPr id="48130" name="Picture 2" descr="«Навыки мудрых» – впервые в рамках WorldSkills Russia Ивановской области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00192" y="1124744"/>
            <a:ext cx="2592287" cy="1944216"/>
          </a:xfrm>
          <a:prstGeom prst="rect">
            <a:avLst/>
          </a:prstGeom>
          <a:noFill/>
        </p:spPr>
      </p:pic>
      <p:pic>
        <p:nvPicPr>
          <p:cNvPr id="48132" name="Picture 4" descr="http://ivanovo.ac.ru/upload/medialibrary/4b7/IMG_563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2160" y="4365104"/>
            <a:ext cx="2976331" cy="2232248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advClick="0" advTm="14619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304800" y="260648"/>
            <a:ext cx="8686800" cy="838200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rgbClr val="2270CE"/>
                </a:solidFill>
              </a:rPr>
              <a:t>НАГРАДЫ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95536" y="1124744"/>
            <a:ext cx="4572000" cy="535531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20 марта накануне Всемирного дня поэзии, в концертном зале Правительства Москвы на Новом Арбате состоялось </a:t>
            </a:r>
            <a:r>
              <a:rPr lang="ru-RU" b="1" dirty="0"/>
              <a:t>вручение медалей «Федор Достоевский 200 лет» </a:t>
            </a:r>
            <a:r>
              <a:rPr lang="ru-RU" dirty="0"/>
              <a:t>номинантам Национальной литературной премии «Поэт года 2021».</a:t>
            </a:r>
          </a:p>
          <a:p>
            <a:r>
              <a:rPr lang="ru-RU" dirty="0"/>
              <a:t>Медаль является общественной наградой, вручаемой за вклад в развитие русской литературы. Она учреждена Российским союзом писателей в 2021 году, в канун 200-летнего юбилея со дня рождения Ф.М. Достоевского.</a:t>
            </a:r>
          </a:p>
          <a:p>
            <a:r>
              <a:rPr lang="ru-RU" dirty="0"/>
              <a:t>Среди награжденных – профессор кафедры менеджмента Ивановского государственного университета, доктор экономических наук </a:t>
            </a:r>
            <a:r>
              <a:rPr lang="ru-RU" dirty="0">
                <a:solidFill>
                  <a:srgbClr val="FF0000"/>
                </a:solidFill>
              </a:rPr>
              <a:t>Лифшиц Аркадий Семенович. </a:t>
            </a:r>
            <a:r>
              <a:rPr lang="ru-RU" dirty="0"/>
              <a:t>Ранее он уже был награжден медалью Российского союза писателей «Анна Ахматова 130 лет».</a:t>
            </a:r>
          </a:p>
        </p:txBody>
      </p:sp>
      <p:pic>
        <p:nvPicPr>
          <p:cNvPr id="49154" name="Picture 2" descr="http://ivanovo.ac.ru/upload/medialibrary/105/164811107697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08304" y="4653136"/>
            <a:ext cx="1512168" cy="1963001"/>
          </a:xfrm>
          <a:prstGeom prst="rect">
            <a:avLst/>
          </a:prstGeom>
          <a:noFill/>
        </p:spPr>
      </p:pic>
      <p:pic>
        <p:nvPicPr>
          <p:cNvPr id="49156" name="Picture 4" descr="http://ivanovo.ac.ru/upload/medialibrary/49d/164811107699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0072" y="4437112"/>
            <a:ext cx="1512168" cy="1886313"/>
          </a:xfrm>
          <a:prstGeom prst="rect">
            <a:avLst/>
          </a:prstGeom>
          <a:noFill/>
        </p:spPr>
      </p:pic>
      <p:pic>
        <p:nvPicPr>
          <p:cNvPr id="49158" name="Picture 6" descr="Профессору ИвГУ вручена вторая медаль Российского союза писателей 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36096" y="1268760"/>
            <a:ext cx="3307356" cy="270892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advClick="0" advTm="14619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304800" y="260648"/>
            <a:ext cx="8686800" cy="838200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2270CE"/>
                </a:solidFill>
              </a:rPr>
              <a:t>Научная деятельность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1412776"/>
            <a:ext cx="4572000" cy="507831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2 февраля по инициативе Российского профессорского собрания и при поддержке Российской академии образования, Высшей аттестационной комиссии при Министерстве науки и высшего образования Российской Федерации на площадке Российской академии образования был проведен </a:t>
            </a:r>
            <a:r>
              <a:rPr lang="ru-RU" b="1" dirty="0"/>
              <a:t>Научный форум </a:t>
            </a:r>
            <a:r>
              <a:rPr lang="ru-RU" dirty="0"/>
              <a:t>«Научная аттестация: Вчера. Сегодня. Завтра» ко Дню российской науки. </a:t>
            </a:r>
          </a:p>
          <a:p>
            <a:r>
              <a:rPr lang="ru-RU" dirty="0"/>
              <a:t>От Ивановского государственного университета и Ивановской области в очной форме участвовал доктор экономических наук, профессор кафедры менеджмента, член Совета по экономическим наукам при Российском профессорском собрании </a:t>
            </a:r>
            <a:r>
              <a:rPr lang="ru-RU" dirty="0">
                <a:solidFill>
                  <a:srgbClr val="FF0000"/>
                </a:solidFill>
              </a:rPr>
              <a:t>Лифшиц Аркадий Семенович.</a:t>
            </a:r>
          </a:p>
        </p:txBody>
      </p:sp>
      <p:pic>
        <p:nvPicPr>
          <p:cNvPr id="30722" name="Picture 2" descr="О Всероссийском научном форуме «Научная аттестация: Вчера. Сегодня. Завтра»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1556879"/>
            <a:ext cx="3240360" cy="4319176"/>
          </a:xfrm>
          <a:prstGeom prst="rect">
            <a:avLst/>
          </a:prstGeom>
          <a:noFill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34197291"/>
      </p:ext>
    </p:extLst>
  </p:cSld>
  <p:clrMapOvr>
    <a:masterClrMapping/>
  </p:clrMapOvr>
  <p:transition advClick="0" advTm="14619"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304800" y="260648"/>
            <a:ext cx="8686800" cy="838200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2270CE"/>
                </a:solidFill>
              </a:rPr>
              <a:t>ПОВЫШЕНИЕ КВАЛИФИКАЦИИ</a:t>
            </a:r>
          </a:p>
        </p:txBody>
      </p:sp>
      <p:pic>
        <p:nvPicPr>
          <p:cNvPr id="2969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340767"/>
            <a:ext cx="2736304" cy="3648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1268760"/>
            <a:ext cx="3913279" cy="29349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6012160" y="4365104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Обед - не помеха)))))</a:t>
            </a:r>
          </a:p>
        </p:txBody>
      </p:sp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39752" y="4149080"/>
            <a:ext cx="3112561" cy="2379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 advClick="0" advTm="14619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304800" y="260648"/>
            <a:ext cx="8686800" cy="838200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2270CE"/>
                </a:solidFill>
              </a:rPr>
              <a:t>ПОВЫШЕНИЕ КВАЛИФИКАЦИИ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1628800"/>
            <a:ext cx="489654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14–16 декабря в Пятигорске на площадке Центра знаний «Машук» прошел запуск </a:t>
            </a:r>
            <a:r>
              <a:rPr lang="ru-RU" b="1" dirty="0"/>
              <a:t>флагманской программы «Голос поколения. Преподаватели». </a:t>
            </a:r>
          </a:p>
          <a:p>
            <a:r>
              <a:rPr lang="ru-RU" dirty="0"/>
              <a:t>От ИСЭН приняла участие заместитель директора по учебной и воспитательной работе </a:t>
            </a:r>
            <a:r>
              <a:rPr lang="ru-RU" dirty="0" err="1"/>
              <a:t>к.э.н</a:t>
            </a:r>
            <a:r>
              <a:rPr lang="ru-RU" dirty="0"/>
              <a:t>., доцент </a:t>
            </a:r>
            <a:r>
              <a:rPr lang="ru-RU" dirty="0">
                <a:solidFill>
                  <a:srgbClr val="FF0000"/>
                </a:solidFill>
              </a:rPr>
              <a:t>Коробова Ольга Олеговна.</a:t>
            </a:r>
          </a:p>
        </p:txBody>
      </p:sp>
      <p:pic>
        <p:nvPicPr>
          <p:cNvPr id="11266" name="Picture 2" descr="http://ivanovo.ac.ru/upload/medialibrary/d20/IMG_20221219_094210_56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1196752"/>
            <a:ext cx="3360373" cy="2520280"/>
          </a:xfrm>
          <a:prstGeom prst="rect">
            <a:avLst/>
          </a:prstGeom>
          <a:noFill/>
        </p:spPr>
      </p:pic>
      <p:pic>
        <p:nvPicPr>
          <p:cNvPr id="11268" name="Picture 4" descr="http://ivanovo.ac.ru/upload/medialibrary/ce9/IMG_20221219_094240_70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87824" y="4149080"/>
            <a:ext cx="3384375" cy="2538282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advClick="0" advTm="14619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50" name="Picture 6" descr="http://ivanovo.ac.ru/upload/medialibrary/761/IMG_634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4077072"/>
            <a:ext cx="2976331" cy="2232248"/>
          </a:xfrm>
          <a:prstGeom prst="rect">
            <a:avLst/>
          </a:prstGeom>
          <a:noFill/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251520" y="260648"/>
            <a:ext cx="8686800" cy="838200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2270CE"/>
                </a:solidFill>
              </a:rPr>
              <a:t>«Они уходят сквозь года…»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51520" y="1268760"/>
            <a:ext cx="482453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Выставка, посвященная празднованию Дня Победы</a:t>
            </a:r>
            <a:r>
              <a:rPr lang="ru-RU" dirty="0"/>
              <a:t>, открылась в ИСЭН.</a:t>
            </a:r>
          </a:p>
          <a:p>
            <a:r>
              <a:rPr lang="ru-RU" dirty="0"/>
              <a:t>Преподаватели и студенты свято чтят память своих родных и близких, участвовавших в боевых действиях или трудившихся в тылу во время Великой Отечественной войны.</a:t>
            </a:r>
          </a:p>
          <a:p>
            <a:r>
              <a:rPr lang="ru-RU" dirty="0"/>
              <a:t>Мы по крупицам собрали их воспоминания, оформили и представили фотографии на стенде 6-го корпуса </a:t>
            </a:r>
            <a:r>
              <a:rPr lang="ru-RU" dirty="0" err="1"/>
              <a:t>ИвГУ</a:t>
            </a:r>
            <a:r>
              <a:rPr lang="ru-RU" dirty="0"/>
              <a:t> (6-й этаж).</a:t>
            </a:r>
          </a:p>
          <a:p>
            <a:r>
              <a:rPr lang="ru-RU" dirty="0"/>
              <a:t>Никто не забыт и ничто не забыто!</a:t>
            </a:r>
          </a:p>
        </p:txBody>
      </p:sp>
      <p:pic>
        <p:nvPicPr>
          <p:cNvPr id="57346" name="Picture 2" descr="http://ivanovo.ac.ru/upload/medialibrary/4c0/IMG_634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4581128"/>
            <a:ext cx="2843807" cy="2132856"/>
          </a:xfrm>
          <a:prstGeom prst="rect">
            <a:avLst/>
          </a:prstGeom>
          <a:noFill/>
        </p:spPr>
      </p:pic>
      <p:pic>
        <p:nvPicPr>
          <p:cNvPr id="57348" name="Picture 4" descr="http://ivanovo.ac.ru/upload/medialibrary/2cd/IMG_634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43808" y="4293096"/>
            <a:ext cx="2939818" cy="2204864"/>
          </a:xfrm>
          <a:prstGeom prst="rect">
            <a:avLst/>
          </a:prstGeom>
          <a:noFill/>
        </p:spPr>
      </p:pic>
      <p:pic>
        <p:nvPicPr>
          <p:cNvPr id="57352" name="Picture 8" descr="«Они уходят сквозь года…»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76056" y="1196752"/>
            <a:ext cx="3460558" cy="2592288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advClick="0" advTm="14619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304800" y="260648"/>
            <a:ext cx="8686800" cy="838200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2270CE"/>
                </a:solidFill>
              </a:rPr>
              <a:t>Профессиональные праздники и традиции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275856" y="3212976"/>
            <a:ext cx="2376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  <a:p>
            <a:r>
              <a:rPr lang="ru-RU" dirty="0"/>
              <a:t>День </a:t>
            </a:r>
            <a:r>
              <a:rPr lang="en-US" dirty="0"/>
              <a:t>HR</a:t>
            </a:r>
            <a:r>
              <a:rPr lang="ru-RU" dirty="0"/>
              <a:t> менеджера</a:t>
            </a:r>
          </a:p>
        </p:txBody>
      </p:sp>
      <p:pic>
        <p:nvPicPr>
          <p:cNvPr id="41996" name="Picture 12" descr="https://online.mospolytech.ru/pluginfile.php/229503/course/overviewfiles/HR-Strategic-Planning-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5816" y="1916832"/>
            <a:ext cx="3027609" cy="1584176"/>
          </a:xfrm>
          <a:prstGeom prst="rect">
            <a:avLst/>
          </a:prstGeom>
          <a:noFill/>
        </p:spPr>
      </p:pic>
      <p:pic>
        <p:nvPicPr>
          <p:cNvPr id="9" name="Picture 2" descr="https://gazeta-orehovo-borisovo-juzhnoe.ru/wp-content/uploads/2021/06/%D0%9E%D0%91%D0%AE-%D0%BD%D0%BE%D0%B2%D0%BE%D1%81%D1%82%D1%8C-%D0%BD%D0%B0-8.06.21.jpg">
            <a:extLst>
              <a:ext uri="{FF2B5EF4-FFF2-40B4-BE49-F238E27FC236}">
                <a16:creationId xmlns:a16="http://schemas.microsoft.com/office/drawing/2014/main" id="{4B2B1397-621F-4127-9F4F-08C6861C72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4077072"/>
            <a:ext cx="2611016" cy="2078250"/>
          </a:xfrm>
          <a:prstGeom prst="rect">
            <a:avLst/>
          </a:prstGeom>
          <a:noFill/>
        </p:spPr>
      </p:pic>
      <p:pic>
        <p:nvPicPr>
          <p:cNvPr id="10" name="Picture 4" descr="https://ivseitaki-interesno.ru/wp-content/uploads/2018/10/den-menedgera-pogelania-ivseitaki-interesno-5.jpg">
            <a:extLst>
              <a:ext uri="{FF2B5EF4-FFF2-40B4-BE49-F238E27FC236}">
                <a16:creationId xmlns:a16="http://schemas.microsoft.com/office/drawing/2014/main" id="{080251A7-CB5A-4631-A439-025ACC2DFB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44208" y="2564904"/>
            <a:ext cx="2520280" cy="2526967"/>
          </a:xfrm>
          <a:prstGeom prst="rect">
            <a:avLst/>
          </a:prstGeom>
          <a:noFill/>
        </p:spPr>
      </p:pic>
      <p:pic>
        <p:nvPicPr>
          <p:cNvPr id="11" name="Picture 10" descr="http://ivanovo.ac.ru/upload/medialibrary/97a/%D0%B4%D0%B5%D0%BD%D1%8C%20%D1%81%D0%BE%D1%86%D0%B8%D0%BE%D0%BB%D0%BE%D0%B3%D0%B0%20%D0%BE%D1%82%D0%BA%D1%80%D1%8B%D1%82%D0%BA%D0%B0.jpg">
            <a:extLst>
              <a:ext uri="{FF2B5EF4-FFF2-40B4-BE49-F238E27FC236}">
                <a16:creationId xmlns:a16="http://schemas.microsoft.com/office/drawing/2014/main" id="{F97B2B2A-E78E-4373-87D6-8271CA3473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19872" y="4509120"/>
            <a:ext cx="2863953" cy="1800200"/>
          </a:xfrm>
          <a:prstGeom prst="rect">
            <a:avLst/>
          </a:prstGeom>
          <a:noFill/>
        </p:spPr>
      </p:pic>
      <p:pic>
        <p:nvPicPr>
          <p:cNvPr id="28674" name="Picture 2" descr="11 ноября отмечается День экономиста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40152" y="1196752"/>
            <a:ext cx="2894285" cy="1152128"/>
          </a:xfrm>
          <a:prstGeom prst="rect">
            <a:avLst/>
          </a:prstGeom>
          <a:noFill/>
        </p:spPr>
      </p:pic>
      <p:sp>
        <p:nvSpPr>
          <p:cNvPr id="28676" name="AutoShape 4" descr="https://privetpeople.ru/23fevr/Karikatyr/finans-6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8678" name="Picture 6" descr="https://privetpeople.ru/23fevr/Karikatyr/finans-6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5213" y="1628800"/>
            <a:ext cx="2649894" cy="1656184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advClick="0" advTm="14619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763688" y="5445224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День предпринимателя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27584" y="4150821"/>
            <a:ext cx="2376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День преподавателя высшей школы</a:t>
            </a:r>
          </a:p>
        </p:txBody>
      </p:sp>
      <p:sp>
        <p:nvSpPr>
          <p:cNvPr id="13" name="Заголовок 5"/>
          <p:cNvSpPr>
            <a:spLocks noGrp="1"/>
          </p:cNvSpPr>
          <p:nvPr>
            <p:ph type="title"/>
          </p:nvPr>
        </p:nvSpPr>
        <p:spPr>
          <a:xfrm>
            <a:off x="304800" y="260648"/>
            <a:ext cx="8686800" cy="838200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2270CE"/>
                </a:solidFill>
              </a:rPr>
              <a:t>Профессиональные праздники и традиции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17BF0D5-CB50-4E01-BA7B-E1472FDD40B2}"/>
              </a:ext>
            </a:extLst>
          </p:cNvPr>
          <p:cNvSpPr txBox="1"/>
          <p:nvPr/>
        </p:nvSpPr>
        <p:spPr>
          <a:xfrm>
            <a:off x="5652120" y="3284984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Последний звонок</a:t>
            </a:r>
          </a:p>
        </p:txBody>
      </p:sp>
      <p:pic>
        <p:nvPicPr>
          <p:cNvPr id="27650" name="Picture 2" descr="https://codi.su/img/%D0%A1%20%D0%94%D0%BD%D0%B5%D0%BC%20%D0%BF%D1%80%D0%B5%D0%B4%D0%BF%D1%80%D0%B8%D0%BD%D0%B8%D0%BC%D0%B0%D1%82%D0%B5%D0%BB%D1%8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3933056"/>
            <a:ext cx="2880320" cy="2592288"/>
          </a:xfrm>
          <a:prstGeom prst="rect">
            <a:avLst/>
          </a:prstGeom>
          <a:noFill/>
        </p:spPr>
      </p:pic>
      <p:pic>
        <p:nvPicPr>
          <p:cNvPr id="27652" name="Picture 4" descr="https://u2.9111s.ru/uploads/202205/05/25ad987689681dca095b9d44cd93403f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1295763"/>
            <a:ext cx="3240360" cy="1822703"/>
          </a:xfrm>
          <a:prstGeom prst="rect">
            <a:avLst/>
          </a:prstGeom>
          <a:noFill/>
        </p:spPr>
      </p:pic>
      <p:pic>
        <p:nvPicPr>
          <p:cNvPr id="27654" name="Picture 6" descr="19 ноября – День преподавателя высшей школы!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1412776"/>
            <a:ext cx="3893127" cy="2592288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advClick="0" advTm="14619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5"/>
          <p:cNvSpPr>
            <a:spLocks noGrp="1"/>
          </p:cNvSpPr>
          <p:nvPr>
            <p:ph type="title"/>
          </p:nvPr>
        </p:nvSpPr>
        <p:spPr>
          <a:xfrm>
            <a:off x="304800" y="260648"/>
            <a:ext cx="8686800" cy="838200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2270CE"/>
                </a:solidFill>
              </a:rPr>
              <a:t>Профессиональные праздники и традиции</a:t>
            </a:r>
          </a:p>
        </p:txBody>
      </p:sp>
      <p:pic>
        <p:nvPicPr>
          <p:cNvPr id="38918" name="Picture 6" descr="http://ivanovo.ac.ru/upload/medialibrary/6a0/IMG_79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3573016"/>
            <a:ext cx="3936438" cy="2952328"/>
          </a:xfrm>
          <a:prstGeom prst="rect">
            <a:avLst/>
          </a:prstGeom>
          <a:noFill/>
        </p:spPr>
      </p:pic>
      <p:pic>
        <p:nvPicPr>
          <p:cNvPr id="38916" name="Picture 4" descr="http://ivanovo.ac.ru/upload/medialibrary/985/IMG_792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9592" y="3789040"/>
            <a:ext cx="3816424" cy="2862318"/>
          </a:xfrm>
          <a:prstGeom prst="rect">
            <a:avLst/>
          </a:prstGeom>
          <a:noFill/>
        </p:spPr>
      </p:pic>
      <p:pic>
        <p:nvPicPr>
          <p:cNvPr id="38919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1802432"/>
            <a:ext cx="4060032" cy="2706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1115616" y="1268760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1 </a:t>
            </a:r>
            <a:r>
              <a:rPr lang="ru-RU" dirty="0" err="1"/>
              <a:t>сенября</a:t>
            </a:r>
            <a:r>
              <a:rPr lang="ru-RU" dirty="0"/>
              <a:t> – День знаний</a:t>
            </a:r>
          </a:p>
        </p:txBody>
      </p:sp>
      <p:pic>
        <p:nvPicPr>
          <p:cNvPr id="38914" name="Picture 2" descr="Поздравления с началом учебного года в ИСЭН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6016" y="1340768"/>
            <a:ext cx="4080453" cy="306034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advClick="0" advTm="14619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5724128" y="1412776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/>
              <a:t>Масленница</a:t>
            </a:r>
            <a:endParaRPr lang="ru-RU" dirty="0"/>
          </a:p>
        </p:txBody>
      </p:sp>
      <p:sp>
        <p:nvSpPr>
          <p:cNvPr id="13" name="Заголовок 5"/>
          <p:cNvSpPr>
            <a:spLocks noGrp="1"/>
          </p:cNvSpPr>
          <p:nvPr>
            <p:ph type="title"/>
          </p:nvPr>
        </p:nvSpPr>
        <p:spPr>
          <a:xfrm>
            <a:off x="304800" y="260648"/>
            <a:ext cx="8686800" cy="838200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2270CE"/>
                </a:solidFill>
              </a:rPr>
              <a:t>Профессиональные праздники и традиции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17BF0D5-CB50-4E01-BA7B-E1472FDD40B2}"/>
              </a:ext>
            </a:extLst>
          </p:cNvPr>
          <p:cNvSpPr txBox="1"/>
          <p:nvPr/>
        </p:nvSpPr>
        <p:spPr>
          <a:xfrm>
            <a:off x="0" y="4653136"/>
            <a:ext cx="20882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8 февраля - Олимпийский </a:t>
            </a:r>
          </a:p>
          <a:p>
            <a:pPr algn="ctr"/>
            <a:r>
              <a:rPr lang="ru-RU" dirty="0"/>
              <a:t>День</a:t>
            </a:r>
          </a:p>
        </p:txBody>
      </p:sp>
      <p:pic>
        <p:nvPicPr>
          <p:cNvPr id="26626" name="Picture 2" descr="Олимпийский день в ИСЭН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340768"/>
            <a:ext cx="4217554" cy="2808312"/>
          </a:xfrm>
          <a:prstGeom prst="rect">
            <a:avLst/>
          </a:prstGeom>
          <a:noFill/>
        </p:spPr>
      </p:pic>
      <p:pic>
        <p:nvPicPr>
          <p:cNvPr id="26629" name="Picture 5" descr="Итоги Спартакиады преподавателей и сотрудников – 202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99957" y="3717032"/>
            <a:ext cx="3912203" cy="2930613"/>
          </a:xfrm>
          <a:prstGeom prst="rect">
            <a:avLst/>
          </a:prstGeom>
          <a:noFill/>
        </p:spPr>
      </p:pic>
      <p:pic>
        <p:nvPicPr>
          <p:cNvPr id="2663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20072" y="1916832"/>
            <a:ext cx="3584927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 advClick="0" advTm="14619"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5652120" y="1340768"/>
            <a:ext cx="2880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5 марта - ИСЭН: «23+8»</a:t>
            </a:r>
          </a:p>
          <a:p>
            <a:pPr algn="ctr"/>
            <a:endParaRPr lang="ru-RU" dirty="0"/>
          </a:p>
        </p:txBody>
      </p:sp>
      <p:sp>
        <p:nvSpPr>
          <p:cNvPr id="13" name="Заголовок 5"/>
          <p:cNvSpPr>
            <a:spLocks noGrp="1"/>
          </p:cNvSpPr>
          <p:nvPr>
            <p:ph type="title"/>
          </p:nvPr>
        </p:nvSpPr>
        <p:spPr>
          <a:xfrm>
            <a:off x="304800" y="260648"/>
            <a:ext cx="8686800" cy="838200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2270CE"/>
                </a:solidFill>
              </a:rPr>
              <a:t>Профессиональные праздники и традиции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17BF0D5-CB50-4E01-BA7B-E1472FDD40B2}"/>
              </a:ext>
            </a:extLst>
          </p:cNvPr>
          <p:cNvSpPr txBox="1"/>
          <p:nvPr/>
        </p:nvSpPr>
        <p:spPr>
          <a:xfrm>
            <a:off x="107504" y="5013176"/>
            <a:ext cx="15121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28 апреля -Субботник</a:t>
            </a:r>
          </a:p>
        </p:txBody>
      </p:sp>
      <p:pic>
        <p:nvPicPr>
          <p:cNvPr id="37892" name="Picture 4" descr="http://ivanovo.ac.ru/upload/medialibrary/170/IMG_566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3212976"/>
            <a:ext cx="2443814" cy="3258419"/>
          </a:xfrm>
          <a:prstGeom prst="rect">
            <a:avLst/>
          </a:prstGeom>
          <a:noFill/>
        </p:spPr>
      </p:pic>
      <p:pic>
        <p:nvPicPr>
          <p:cNvPr id="37890" name="Picture 2" descr="http://ivanovo.ac.ru/upload/medialibrary/d4d/IMG_569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16216" y="2060848"/>
            <a:ext cx="2376264" cy="3168352"/>
          </a:xfrm>
          <a:prstGeom prst="rect">
            <a:avLst/>
          </a:prstGeom>
          <a:noFill/>
        </p:spPr>
      </p:pic>
      <p:pic>
        <p:nvPicPr>
          <p:cNvPr id="37896" name="Picture 8" descr="http://ivanovo.ac.ru/upload/medialibrary/14f/165114560163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1268760"/>
            <a:ext cx="3852465" cy="2880320"/>
          </a:xfrm>
          <a:prstGeom prst="rect">
            <a:avLst/>
          </a:prstGeom>
          <a:noFill/>
        </p:spPr>
      </p:pic>
      <p:pic>
        <p:nvPicPr>
          <p:cNvPr id="37898" name="Picture 10" descr="http://ivanovo.ac.ru/upload/medialibrary/52a/165114560162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07704" y="3429000"/>
            <a:ext cx="2340598" cy="313058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advClick="0" advTm="14619"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5"/>
          <p:cNvSpPr>
            <a:spLocks noGrp="1"/>
          </p:cNvSpPr>
          <p:nvPr>
            <p:ph type="title"/>
          </p:nvPr>
        </p:nvSpPr>
        <p:spPr>
          <a:xfrm>
            <a:off x="304800" y="260648"/>
            <a:ext cx="8686800" cy="838200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rgbClr val="2270CE"/>
                </a:solidFill>
              </a:rPr>
              <a:t>ЮБИЛЕИ</a:t>
            </a:r>
          </a:p>
        </p:txBody>
      </p:sp>
      <p:pic>
        <p:nvPicPr>
          <p:cNvPr id="25602" name="Picture 2" descr="Дорогая Наталья Сергеевна, с Юбилеем! 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96752"/>
            <a:ext cx="3384376" cy="2412746"/>
          </a:xfrm>
          <a:prstGeom prst="rect">
            <a:avLst/>
          </a:prstGeom>
          <a:noFill/>
        </p:spPr>
      </p:pic>
      <p:pic>
        <p:nvPicPr>
          <p:cNvPr id="25604" name="Picture 4" descr="Поздравляем с юбилеем Смольницкую Нину Юрьевну!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1239152"/>
            <a:ext cx="3384376" cy="2412746"/>
          </a:xfrm>
          <a:prstGeom prst="rect">
            <a:avLst/>
          </a:prstGeom>
          <a:noFill/>
        </p:spPr>
      </p:pic>
      <p:pic>
        <p:nvPicPr>
          <p:cNvPr id="25606" name="Picture 6" descr="Дорогая Анна Валерьевна, с юбилеем!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4005064"/>
            <a:ext cx="3312368" cy="2361411"/>
          </a:xfrm>
          <a:prstGeom prst="rect">
            <a:avLst/>
          </a:prstGeom>
          <a:noFill/>
        </p:spPr>
      </p:pic>
      <p:pic>
        <p:nvPicPr>
          <p:cNvPr id="25610" name="Picture 10" descr="С юбилеем, дорогая Наталия Владимировна!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08104" y="4087756"/>
            <a:ext cx="3385852" cy="2413799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0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5"/>
          <p:cNvSpPr>
            <a:spLocks noGrp="1"/>
          </p:cNvSpPr>
          <p:nvPr>
            <p:ph type="title"/>
          </p:nvPr>
        </p:nvSpPr>
        <p:spPr>
          <a:xfrm>
            <a:off x="304800" y="260648"/>
            <a:ext cx="8686800" cy="838200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rgbClr val="2270CE"/>
                </a:solidFill>
              </a:rPr>
              <a:t>ЮБИЛЕИ</a:t>
            </a:r>
          </a:p>
        </p:txBody>
      </p:sp>
      <p:pic>
        <p:nvPicPr>
          <p:cNvPr id="25608" name="Picture 8" descr="Дорогая Наталья Владимировна, с Юбилеем!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4088" y="1340768"/>
            <a:ext cx="3413374" cy="2433419"/>
          </a:xfrm>
          <a:prstGeom prst="rect">
            <a:avLst/>
          </a:prstGeom>
          <a:noFill/>
        </p:spPr>
      </p:pic>
      <p:pic>
        <p:nvPicPr>
          <p:cNvPr id="39938" name="Picture 2" descr="Поздравляем с юбилеем Звонареву Александру Евгеньевну!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1" y="1340768"/>
            <a:ext cx="3456384" cy="2464081"/>
          </a:xfrm>
          <a:prstGeom prst="rect">
            <a:avLst/>
          </a:prstGeom>
          <a:noFill/>
        </p:spPr>
      </p:pic>
      <p:pic>
        <p:nvPicPr>
          <p:cNvPr id="10" name="Picture 12" descr="Поздравляем с юбилеем Лифшица Аркадия Семеновича!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99792" y="3933056"/>
            <a:ext cx="3636221" cy="259228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304800" y="260648"/>
            <a:ext cx="8686800" cy="838200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2270CE"/>
                </a:solidFill>
              </a:rPr>
              <a:t>Научная деятельность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1124745"/>
            <a:ext cx="615617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29 марта в ИСЭН прошел </a:t>
            </a:r>
            <a:r>
              <a:rPr lang="ru-RU" b="1" dirty="0"/>
              <a:t>межрегиональный круглый стол </a:t>
            </a:r>
            <a:r>
              <a:rPr lang="ru-RU" dirty="0"/>
              <a:t>«Проблемы и перспективы развития регионов, входящих в Московский макрорегион (ММР)». Инициатором и организатором этого научного мероприятия выступила </a:t>
            </a:r>
            <a:r>
              <a:rPr lang="ru-RU" dirty="0">
                <a:solidFill>
                  <a:srgbClr val="FF0000"/>
                </a:solidFill>
              </a:rPr>
              <a:t>кафедра экономической теории, экономики и предпринимательства.</a:t>
            </a:r>
          </a:p>
        </p:txBody>
      </p:sp>
      <p:pic>
        <p:nvPicPr>
          <p:cNvPr id="51204" name="Picture 4" descr="29 марта 2022 г. в Институте социально-экономических наук прошел межрегиональный круглый стол «Проблемы и перспективы развития регионов, входящих в Московский макрорегион (ММР)»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4169" y="836712"/>
            <a:ext cx="3059832" cy="2304256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0" y="3212975"/>
            <a:ext cx="91440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21 апреля в конференц-зале 6 корпуса </a:t>
            </a:r>
            <a:r>
              <a:rPr lang="ru-RU" dirty="0" err="1"/>
              <a:t>ИвГУ</a:t>
            </a:r>
            <a:r>
              <a:rPr lang="ru-RU" dirty="0"/>
              <a:t> прошел </a:t>
            </a:r>
            <a:r>
              <a:rPr lang="ru-RU" b="1" dirty="0"/>
              <a:t>Научно-практический семинар </a:t>
            </a:r>
            <a:r>
              <a:rPr lang="ru-RU" dirty="0"/>
              <a:t>на тему  «Современные проблемы и перспективы развития финансового рынка и финансово-кредитных институтов». Модераторами выступили канд. </a:t>
            </a:r>
            <a:r>
              <a:rPr lang="ru-RU" dirty="0" err="1"/>
              <a:t>экон</a:t>
            </a:r>
            <a:r>
              <a:rPr lang="ru-RU" dirty="0"/>
              <a:t>. наук, доц. </a:t>
            </a:r>
            <a:r>
              <a:rPr lang="ru-RU" dirty="0">
                <a:solidFill>
                  <a:srgbClr val="FF0000"/>
                </a:solidFill>
              </a:rPr>
              <a:t>Курникова И.В. </a:t>
            </a:r>
            <a:r>
              <a:rPr lang="ru-RU" dirty="0"/>
              <a:t>и канд. </a:t>
            </a:r>
            <a:r>
              <a:rPr lang="ru-RU" dirty="0" err="1"/>
              <a:t>экон</a:t>
            </a:r>
            <a:r>
              <a:rPr lang="ru-RU" dirty="0"/>
              <a:t>. наук, доц</a:t>
            </a:r>
            <a:r>
              <a:rPr lang="ru-RU" dirty="0">
                <a:solidFill>
                  <a:srgbClr val="FF0000"/>
                </a:solidFill>
              </a:rPr>
              <a:t>. </a:t>
            </a:r>
            <a:r>
              <a:rPr lang="ru-RU" dirty="0" err="1">
                <a:solidFill>
                  <a:srgbClr val="FF0000"/>
                </a:solidFill>
              </a:rPr>
              <a:t>Смольницкая</a:t>
            </a:r>
            <a:r>
              <a:rPr lang="ru-RU" dirty="0">
                <a:solidFill>
                  <a:srgbClr val="FF0000"/>
                </a:solidFill>
              </a:rPr>
              <a:t> Н.Ю. </a:t>
            </a:r>
          </a:p>
          <a:p>
            <a:endParaRPr lang="ru-RU" dirty="0"/>
          </a:p>
          <a:p>
            <a:r>
              <a:rPr lang="ru-RU" dirty="0"/>
              <a:t>27–29 апреля в Москве в Институте демографических исследований ФНИСЦ РАН и Институте социально-политических исследований ФНИСЦ прошла </a:t>
            </a:r>
            <a:r>
              <a:rPr lang="ru-RU" b="1" dirty="0"/>
              <a:t>Международная научно-практической конференции</a:t>
            </a:r>
            <a:r>
              <a:rPr lang="ru-RU" dirty="0"/>
              <a:t> «Интеграционные процессы в Евразии: межкультурный диалог и </a:t>
            </a:r>
            <a:r>
              <a:rPr lang="ru-RU" dirty="0" err="1"/>
              <a:t>социокультурные</a:t>
            </a:r>
            <a:r>
              <a:rPr lang="ru-RU" dirty="0"/>
              <a:t> практики взаимодействия». В работе секции «Межкультурный и межрелигиозный диалог в сохранении нравственных ценностей» приняла участие доцент кафедры социологии, социальной работы и управления персоналом ИСЭН </a:t>
            </a:r>
            <a:r>
              <a:rPr lang="ru-RU" dirty="0">
                <a:solidFill>
                  <a:srgbClr val="FF0000"/>
                </a:solidFill>
              </a:rPr>
              <a:t>Татьяна Павловна Белова.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34197291"/>
      </p:ext>
    </p:extLst>
  </p:cSld>
  <p:clrMapOvr>
    <a:masterClrMapping/>
  </p:clrMapOvr>
  <p:transition advClick="0" advTm="14619"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5"/>
          <p:cNvSpPr>
            <a:spLocks noGrp="1"/>
          </p:cNvSpPr>
          <p:nvPr>
            <p:ph type="title"/>
          </p:nvPr>
        </p:nvSpPr>
        <p:spPr>
          <a:xfrm>
            <a:off x="304800" y="260648"/>
            <a:ext cx="8686800" cy="838200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rgbClr val="2270CE"/>
                </a:solidFill>
              </a:rPr>
              <a:t>Спасибо за внимание</a:t>
            </a:r>
          </a:p>
        </p:txBody>
      </p:sp>
    </p:spTree>
  </p:cSld>
  <p:clrMapOvr>
    <a:masterClrMapping/>
  </p:clrMapOvr>
  <p:transition advClick="0" advTm="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304800" y="260648"/>
            <a:ext cx="8686800" cy="838200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2270CE"/>
                </a:solidFill>
              </a:rPr>
              <a:t>Научная деятельность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7504" y="1340768"/>
            <a:ext cx="5112568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20 мая 2022 года состоялась </a:t>
            </a:r>
            <a:r>
              <a:rPr lang="ru-RU" b="1" dirty="0"/>
              <a:t>Первая конференция научно-образовательного консорциума «Иваново».</a:t>
            </a:r>
          </a:p>
          <a:p>
            <a:r>
              <a:rPr lang="ru-RU" dirty="0"/>
              <a:t>Трек 10 «Макро и микроэкономика: измерения экономического роста и качества жизни» (организатор ИСЭН).</a:t>
            </a:r>
          </a:p>
          <a:p>
            <a:r>
              <a:rPr lang="ru-RU" dirty="0"/>
              <a:t>Модератором выступила зав.каф. </a:t>
            </a:r>
            <a:r>
              <a:rPr lang="ru-RU" dirty="0" err="1"/>
              <a:t>ЭТЭиП</a:t>
            </a:r>
            <a:r>
              <a:rPr lang="ru-RU" dirty="0"/>
              <a:t> </a:t>
            </a:r>
            <a:r>
              <a:rPr lang="ru-RU" dirty="0">
                <a:solidFill>
                  <a:srgbClr val="FF0000"/>
                </a:solidFill>
              </a:rPr>
              <a:t>Николаева Е.Е.</a:t>
            </a:r>
          </a:p>
          <a:p>
            <a:r>
              <a:rPr lang="ru-RU" dirty="0"/>
              <a:t>Основными спикерами выступили: </a:t>
            </a:r>
            <a:r>
              <a:rPr lang="ru-RU" dirty="0">
                <a:solidFill>
                  <a:srgbClr val="FF0000"/>
                </a:solidFill>
              </a:rPr>
              <a:t>Курникова И.В.</a:t>
            </a:r>
            <a:r>
              <a:rPr lang="ru-RU" dirty="0"/>
              <a:t>- тема «Основные направления научно-педагогической деятельности ИСЭН в свете глобальных перемен и их влияния на качество жизни»; </a:t>
            </a:r>
            <a:r>
              <a:rPr lang="ru-RU" dirty="0">
                <a:solidFill>
                  <a:srgbClr val="FF0000"/>
                </a:solidFill>
              </a:rPr>
              <a:t>Смирнова И.Н.</a:t>
            </a:r>
            <a:r>
              <a:rPr lang="ru-RU" dirty="0"/>
              <a:t>- тема «О перспективных исследованиях в области социологии социальных процессов и изменений»; </a:t>
            </a:r>
            <a:r>
              <a:rPr lang="ru-RU" dirty="0">
                <a:solidFill>
                  <a:srgbClr val="FF0000"/>
                </a:solidFill>
              </a:rPr>
              <a:t>Лифшиц А.С.</a:t>
            </a:r>
            <a:r>
              <a:rPr lang="ru-RU" dirty="0"/>
              <a:t>- «Демографические тенденции развития Ивановской области в 2020-е </a:t>
            </a:r>
            <a:r>
              <a:rPr lang="ru-RU" dirty="0" err="1"/>
              <a:t>гг</a:t>
            </a:r>
            <a:r>
              <a:rPr lang="ru-RU" dirty="0"/>
              <a:t> и потенциал высшего образования». </a:t>
            </a:r>
            <a:r>
              <a:rPr lang="ru-RU" dirty="0">
                <a:solidFill>
                  <a:srgbClr val="FF0000"/>
                </a:solidFill>
              </a:rPr>
              <a:t>Студенты Носов А., </a:t>
            </a:r>
            <a:r>
              <a:rPr lang="ru-RU" dirty="0" err="1">
                <a:solidFill>
                  <a:srgbClr val="FF0000"/>
                </a:solidFill>
              </a:rPr>
              <a:t>Найдич</a:t>
            </a:r>
            <a:r>
              <a:rPr lang="ru-RU" dirty="0">
                <a:solidFill>
                  <a:srgbClr val="FF0000"/>
                </a:solidFill>
              </a:rPr>
              <a:t> А., Махмудова Ф., </a:t>
            </a:r>
            <a:r>
              <a:rPr lang="ru-RU" dirty="0" err="1">
                <a:solidFill>
                  <a:srgbClr val="FF0000"/>
                </a:solidFill>
              </a:rPr>
              <a:t>Мужжакова</a:t>
            </a:r>
            <a:r>
              <a:rPr lang="ru-RU" dirty="0">
                <a:solidFill>
                  <a:srgbClr val="FF0000"/>
                </a:solidFill>
              </a:rPr>
              <a:t> Е. </a:t>
            </a:r>
            <a:r>
              <a:rPr lang="ru-RU" dirty="0"/>
              <a:t>и др.</a:t>
            </a:r>
          </a:p>
        </p:txBody>
      </p:sp>
      <p:pic>
        <p:nvPicPr>
          <p:cNvPr id="63489" name="Picture 1" descr="C:\Users\Ольга\Downloads\IMG_996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1268760"/>
            <a:ext cx="3672408" cy="5184576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advClick="0" advTm="14619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304800" y="260648"/>
            <a:ext cx="8686800" cy="838200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2270CE"/>
                </a:solidFill>
              </a:rPr>
              <a:t>Научная деятельность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123728" y="1196753"/>
            <a:ext cx="684076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3-6 октября в ФИЦ СНЦ РАН (Сочи) прошла  </a:t>
            </a:r>
            <a:r>
              <a:rPr lang="ru-RU" b="1" dirty="0"/>
              <a:t>Международная научно-практическую конференция</a:t>
            </a:r>
            <a:r>
              <a:rPr lang="ru-RU" dirty="0"/>
              <a:t> ««ТУРИЗМ И НАЦИОНАЛЬНЫЕ ПРОЕКТЫ РОССИЙСКОЙ ФЕДЕРАЦИИ»,  в которой приняли участие доцент кафедры менеджмента </a:t>
            </a:r>
            <a:r>
              <a:rPr lang="ru-RU" dirty="0">
                <a:solidFill>
                  <a:srgbClr val="FF0000"/>
                </a:solidFill>
              </a:rPr>
              <a:t>Савин В.Э. и директор института Курникова И.В.</a:t>
            </a:r>
            <a:r>
              <a:rPr lang="ru-RU" dirty="0"/>
              <a:t> Представители </a:t>
            </a:r>
            <a:r>
              <a:rPr lang="ru-RU" dirty="0" err="1"/>
              <a:t>ИвГУ</a:t>
            </a:r>
            <a:r>
              <a:rPr lang="ru-RU" dirty="0"/>
              <a:t> выступили с докладом на тему «Промышленный туризм - главный тренд развития туристической отрасли». В работе этой конференции приняли </a:t>
            </a:r>
            <a:r>
              <a:rPr lang="ru-RU" dirty="0" err="1"/>
              <a:t>онлайн-участие</a:t>
            </a:r>
            <a:r>
              <a:rPr lang="ru-RU" dirty="0"/>
              <a:t> и преподаватели кафедры ССРУП.</a:t>
            </a:r>
          </a:p>
        </p:txBody>
      </p:sp>
      <p:pic>
        <p:nvPicPr>
          <p:cNvPr id="2052" name="Picture 4" descr="https://downloader.disk.yandex.ru/preview/2937ccf436ea4fdd8f073fffc5c50838ca18dfa7c1521e5842ea73a1b799079f/63a8ecb4/5Vhyx8pC2-nVFc7_mEAxhxyQESe68cUGqffZg1HIY_KjP__QlWBI9OMe-MLBNMLhmagpLsd3PIc7NT15SCXP7w%3D%3D?uid=0&amp;filename=IMG_9075.JPG&amp;disposition=inline&amp;hash=&amp;limit=0&amp;content_type=image%2Fjpeg&amp;owner_uid=0&amp;tknv=v2&amp;size=1366x6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3562876"/>
            <a:ext cx="5544616" cy="3240360"/>
          </a:xfrm>
          <a:prstGeom prst="rect">
            <a:avLst/>
          </a:prstGeom>
          <a:noFill/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117675B-D3BB-4730-A275-56D846F7DF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6000" y="1509312"/>
            <a:ext cx="2232248" cy="167418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6406869-9F50-45C7-84BA-ADCDCB21147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4246952"/>
            <a:ext cx="2496277" cy="187220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34197291"/>
      </p:ext>
    </p:extLst>
  </p:cSld>
  <p:clrMapOvr>
    <a:masterClrMapping/>
  </p:clrMapOvr>
  <p:transition advClick="0" advTm="14619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304800" y="260648"/>
            <a:ext cx="8686800" cy="838200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2270CE"/>
                </a:solidFill>
              </a:rPr>
              <a:t>Научная деятельность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39552" y="1196752"/>
            <a:ext cx="842493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20 октября в смешанном формате была проведена ежегодная </a:t>
            </a:r>
            <a:r>
              <a:rPr lang="ru-RU" b="1" dirty="0"/>
              <a:t>конференция Российского общества социологов </a:t>
            </a:r>
            <a:r>
              <a:rPr lang="ru-RU" dirty="0"/>
              <a:t>«Социальная коммуникация в современном российском обществе». В очном формате участники собрались в Институте социологии ФНИСЦ РАН (Москва).  В работе организационного комитета конференции и секции «</a:t>
            </a:r>
            <a:r>
              <a:rPr lang="ru-RU" dirty="0" err="1"/>
              <a:t>Социотехническая</a:t>
            </a:r>
            <a:r>
              <a:rPr lang="ru-RU" dirty="0"/>
              <a:t> конвергенция в коммуникациях цифрового общества» приняла участие доцент кафедры социологии, социальной работы и управления персоналом ИСЭН </a:t>
            </a:r>
            <a:r>
              <a:rPr lang="ru-RU" dirty="0">
                <a:solidFill>
                  <a:srgbClr val="FF0000"/>
                </a:solidFill>
              </a:rPr>
              <a:t>Татьяна Павловна Белова. </a:t>
            </a:r>
            <a:r>
              <a:rPr lang="ru-RU" dirty="0"/>
              <a:t>Она выступила с докладом на тему «</a:t>
            </a:r>
            <a:r>
              <a:rPr lang="ru-RU" dirty="0" err="1"/>
              <a:t>Кибербуллинг</a:t>
            </a:r>
            <a:r>
              <a:rPr lang="ru-RU" dirty="0"/>
              <a:t> в коммуникативных практиках подростов». Участие в работе этой секции также приняли участие аспиранты кафедры ССРУП.</a:t>
            </a:r>
          </a:p>
        </p:txBody>
      </p:sp>
      <p:pic>
        <p:nvPicPr>
          <p:cNvPr id="52226" name="Picture 2" descr="http://ivanovo.ac.ru/upload/medialibrary/be6/%D1%81%D0%BA%D1%80%D0%B8%D0%BD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736" y="4005064"/>
            <a:ext cx="4352483" cy="2448272"/>
          </a:xfrm>
          <a:prstGeom prst="rect">
            <a:avLst/>
          </a:prstGeom>
          <a:noFill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34197291"/>
      </p:ext>
    </p:extLst>
  </p:cSld>
  <p:clrMapOvr>
    <a:masterClrMapping/>
  </p:clrMapOvr>
  <p:transition advClick="0" advTm="14619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304800" y="260648"/>
            <a:ext cx="8686800" cy="838200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2270CE"/>
                </a:solidFill>
              </a:rPr>
              <a:t>Научная деятельность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67544" y="1340768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25 октября в конференц-зале 6-го учебного корпуса </a:t>
            </a:r>
            <a:r>
              <a:rPr lang="ru-RU" dirty="0" err="1"/>
              <a:t>ИвГУ</a:t>
            </a:r>
            <a:r>
              <a:rPr lang="ru-RU" dirty="0"/>
              <a:t> состоялось торжественное заседание </a:t>
            </a:r>
            <a:r>
              <a:rPr lang="ru-RU" b="1" dirty="0"/>
              <a:t>круглого стола</a:t>
            </a:r>
            <a:r>
              <a:rPr lang="ru-RU" dirty="0"/>
              <a:t>, посвященного 90-летию </a:t>
            </a:r>
            <a:r>
              <a:rPr lang="ru-RU" dirty="0">
                <a:solidFill>
                  <a:srgbClr val="FF0000"/>
                </a:solidFill>
              </a:rPr>
              <a:t>кафедры экономической теории </a:t>
            </a:r>
            <a:r>
              <a:rPr lang="ru-RU" dirty="0" err="1"/>
              <a:t>ИвГУ</a:t>
            </a:r>
            <a:r>
              <a:rPr lang="ru-RU" dirty="0"/>
              <a:t>. </a:t>
            </a:r>
          </a:p>
        </p:txBody>
      </p:sp>
      <p:pic>
        <p:nvPicPr>
          <p:cNvPr id="53250" name="Picture 2" descr="Круглый стол, посвященный 90-летию кафедры экономической теории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1124744"/>
            <a:ext cx="2703561" cy="1800200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323528" y="3429000"/>
            <a:ext cx="7128792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27–28 октября 2022 г. на базе Белгородского государственного национального исследовательского университета проходила XI ежегодная </a:t>
            </a:r>
            <a:r>
              <a:rPr lang="ru-RU" b="1" dirty="0"/>
              <a:t>Международная научная конференция</a:t>
            </a:r>
            <a:r>
              <a:rPr lang="ru-RU" dirty="0"/>
              <a:t> «Социология религии в обществе Позднего Модерна». В работе круглого стола «Методология и методика в социологическом изучении религиозности», секционного заседания «Религия и молодежь в эмпирическом зеркале» и междисциплинарного круглого стола «Религиозные переживания в опыте современной молодежи: герменевтические проекции» приняла участие доцент кафедры социологии, социальной работы и управления персоналом </a:t>
            </a:r>
            <a:r>
              <a:rPr lang="ru-RU" dirty="0" err="1"/>
              <a:t>ИвГУ</a:t>
            </a:r>
            <a:r>
              <a:rPr lang="ru-RU" dirty="0"/>
              <a:t> </a:t>
            </a:r>
            <a:r>
              <a:rPr lang="ru-RU" dirty="0">
                <a:solidFill>
                  <a:srgbClr val="FF0000"/>
                </a:solidFill>
              </a:rPr>
              <a:t>Татьяна Павловна Белова.</a:t>
            </a:r>
          </a:p>
        </p:txBody>
      </p:sp>
      <p:pic>
        <p:nvPicPr>
          <p:cNvPr id="10" name="Picture 4" descr="Белова Татьяна Павловна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64288" y="3789040"/>
            <a:ext cx="1766739" cy="2376264"/>
          </a:xfrm>
          <a:prstGeom prst="rect">
            <a:avLst/>
          </a:prstGeom>
          <a:noFill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34197291"/>
      </p:ext>
    </p:extLst>
  </p:cSld>
  <p:clrMapOvr>
    <a:masterClrMapping/>
  </p:clrMapOvr>
  <p:transition advClick="0" advTm="14619"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6.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6.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6.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6.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6.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6.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6.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6.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6.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6.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6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6.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6.6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6.6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6.6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6.6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6.6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6.6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6.6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6.6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6.6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6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6.6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6.6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6.6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6.6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6.6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6.6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6.6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6.6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6.6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6.6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6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6.6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6.6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6.6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6.6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6.6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6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6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6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6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6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6.6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5061</TotalTime>
  <Words>3194</Words>
  <Application>Microsoft Office PowerPoint</Application>
  <PresentationFormat>Экран (4:3)</PresentationFormat>
  <Paragraphs>210</Paragraphs>
  <Slides>50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50</vt:i4>
      </vt:variant>
    </vt:vector>
  </HeadingPairs>
  <TitlesOfParts>
    <vt:vector size="56" baseType="lpstr">
      <vt:lpstr>Calibri</vt:lpstr>
      <vt:lpstr>Franklin Gothic Book</vt:lpstr>
      <vt:lpstr>Franklin Gothic Medium</vt:lpstr>
      <vt:lpstr>Wingdings</vt:lpstr>
      <vt:lpstr>Wingdings 2</vt:lpstr>
      <vt:lpstr>Трек</vt:lpstr>
      <vt:lpstr>Презентация PowerPoint</vt:lpstr>
      <vt:lpstr>Новые образовательные программы и технологии</vt:lpstr>
      <vt:lpstr>Новые образовательные программы и технологии</vt:lpstr>
      <vt:lpstr>Научная деятельность</vt:lpstr>
      <vt:lpstr>Научная деятельность</vt:lpstr>
      <vt:lpstr>Научная деятельность</vt:lpstr>
      <vt:lpstr>Научная деятельность</vt:lpstr>
      <vt:lpstr>Научная деятельность</vt:lpstr>
      <vt:lpstr>Научная деятельность</vt:lpstr>
      <vt:lpstr>Научная деятельность</vt:lpstr>
      <vt:lpstr>Научная деятельность</vt:lpstr>
      <vt:lpstr>Научная деятельность</vt:lpstr>
      <vt:lpstr>Проекты: Финансовая грамотность</vt:lpstr>
      <vt:lpstr>Проекты: Финансовая грамотность</vt:lpstr>
      <vt:lpstr>Проекты: Финансовая грамотность +</vt:lpstr>
      <vt:lpstr>Экспертная деятельность</vt:lpstr>
      <vt:lpstr>Наши СТУДЕНТЫ: Их достижения</vt:lpstr>
      <vt:lpstr>Наши СТУДЕНТЫ: Их достижения</vt:lpstr>
      <vt:lpstr>Наши СТУДЕНТЫ: Их достижения</vt:lpstr>
      <vt:lpstr>Наши СТУДЕНТЫ: Их достижения</vt:lpstr>
      <vt:lpstr>Наши СТУДЕНТЫ: Их достижения</vt:lpstr>
      <vt:lpstr>Наши СТУДЕНТЫ: Их достижения</vt:lpstr>
      <vt:lpstr>Наши СТУДЕНТЫ: Их достижения</vt:lpstr>
      <vt:lpstr>Наши СТУДЕНТЫ: Их достижения</vt:lpstr>
      <vt:lpstr>Наши СТУДЕНТЫ: Их достижения</vt:lpstr>
      <vt:lpstr>Олимпиады, конкурсы, КОНФЕРЕНЦИИ</vt:lpstr>
      <vt:lpstr>Олимпиады, конкурсы, КОНФЕРЕНЦИИ</vt:lpstr>
      <vt:lpstr>Олимпиады, конкурсы, КОНФЕРЕНЦИИ</vt:lpstr>
      <vt:lpstr>Олимпиады, конкурсы, КОНФЕРЕНЦИИ</vt:lpstr>
      <vt:lpstr>Олимпиады, конкурсы, КОНФЕРЕНЦИИ</vt:lpstr>
      <vt:lpstr>Олимпиады, конкурсы, КОНФЕРЕНЦИИ</vt:lpstr>
      <vt:lpstr>Взаимодействие с работодателями</vt:lpstr>
      <vt:lpstr>Взаимодействие с работодателями</vt:lpstr>
      <vt:lpstr>Взаимодействие с работодателями+</vt:lpstr>
      <vt:lpstr>Взаимодействие с работодателями</vt:lpstr>
      <vt:lpstr>Профориентационная деятельность</vt:lpstr>
      <vt:lpstr>Профориентационная деятельность</vt:lpstr>
      <vt:lpstr>НАГРАДЫ</vt:lpstr>
      <vt:lpstr>НАГРАДЫ</vt:lpstr>
      <vt:lpstr>ПОВЫШЕНИЕ КВАЛИФИКАЦИИ</vt:lpstr>
      <vt:lpstr>ПОВЫШЕНИЕ КВАЛИФИКАЦИИ</vt:lpstr>
      <vt:lpstr>«Они уходят сквозь года…»</vt:lpstr>
      <vt:lpstr>Профессиональные праздники и традиции</vt:lpstr>
      <vt:lpstr>Профессиональные праздники и традиции</vt:lpstr>
      <vt:lpstr>Профессиональные праздники и традиции</vt:lpstr>
      <vt:lpstr>Профессиональные праздники и традиции</vt:lpstr>
      <vt:lpstr>Профессиональные праздники и традиции</vt:lpstr>
      <vt:lpstr>ЮБИЛЕИ</vt:lpstr>
      <vt:lpstr>ЮБИЛЕИ</vt:lpstr>
      <vt:lpstr>Спасибо за внимание</vt:lpstr>
    </vt:vector>
  </TitlesOfParts>
  <Company>Krokoz™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VVU</dc:creator>
  <cp:lastModifiedBy>Work</cp:lastModifiedBy>
  <cp:revision>478</cp:revision>
  <dcterms:created xsi:type="dcterms:W3CDTF">2014-11-19T03:45:46Z</dcterms:created>
  <dcterms:modified xsi:type="dcterms:W3CDTF">2022-12-28T14:52:09Z</dcterms:modified>
</cp:coreProperties>
</file>